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958" r:id="rId3"/>
    <p:sldId id="965" r:id="rId4"/>
    <p:sldId id="967" r:id="rId5"/>
    <p:sldId id="968" r:id="rId6"/>
    <p:sldId id="970" r:id="rId7"/>
    <p:sldId id="944" r:id="rId8"/>
    <p:sldId id="971" r:id="rId9"/>
    <p:sldId id="972" r:id="rId10"/>
    <p:sldId id="961" r:id="rId11"/>
    <p:sldId id="974" r:id="rId12"/>
    <p:sldId id="975" r:id="rId13"/>
    <p:sldId id="973" r:id="rId14"/>
    <p:sldId id="946" r:id="rId15"/>
    <p:sldId id="951" r:id="rId16"/>
    <p:sldId id="942" r:id="rId17"/>
    <p:sldId id="940" r:id="rId18"/>
    <p:sldId id="941" r:id="rId19"/>
    <p:sldId id="954" r:id="rId20"/>
    <p:sldId id="957" r:id="rId21"/>
    <p:sldId id="977" r:id="rId22"/>
    <p:sldId id="976" r:id="rId23"/>
    <p:sldId id="9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335"/>
    <p:restoredTop sz="94689"/>
  </p:normalViewPr>
  <p:slideViewPr>
    <p:cSldViewPr snapToGrid="0">
      <p:cViewPr>
        <p:scale>
          <a:sx n="74" d="100"/>
          <a:sy n="74" d="100"/>
        </p:scale>
        <p:origin x="1632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F31A4-05C3-6047-B681-BA05E80D887B}" type="datetimeFigureOut">
              <a:rPr lang="en-US" smtClean="0"/>
              <a:t>1/24/26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C59D7-3B71-6648-AB8B-A6057B1BA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46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new category of company. Pretraining world model through scaling. Enabler and central engine for robot companies.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C59D7-3B71-6648-AB8B-A6057B1BA2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AF08-4D2F-78EE-94B2-775416564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4C016-C780-0BCB-3C0B-EA1B21337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A6DFAC-D57A-A076-3BC0-D63A263E9A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 new category of company. Pretraining world model through scaling. Enabler and central engine for robot companies.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FA9F4-11BF-3E51-D488-9883879F1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C59D7-3B71-6648-AB8B-A6057B1BA2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4C5A-3348-BA8C-895A-369024106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9EDDC-0243-7D16-5527-B2F0E8288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839BE-051C-C4A4-A833-896B08C38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EFAF-F69B-BEE6-46AF-8D80932D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BE94-EC86-3567-0C51-466A3D11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2608-C29B-08E4-EF56-4247BA44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C1A60-CAE7-A634-99ED-4456AE0EF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FDE92-8C5E-DC54-5A78-C0FD722F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239F8-0576-B08F-000E-7BF9F0E95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BFA0B-75B6-7C67-1C47-B928E5C9F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01152-F013-2880-C037-A8484635D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15DEA-35A8-BC94-91C1-A7810D77F5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95A08-33F3-A68A-DF7E-54A4750F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30E8A-B0DF-806A-AE3F-6B3AE6AAB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4D882-3465-00AE-A18B-F39905BB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97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CF9A-2CDD-8B3F-238C-C0243D1B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A73E9-99B1-9191-A4F4-F2F74160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55B07-89E2-9E63-886B-11780A22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9D11B-C276-5ADD-DA2F-9AAA9BD9C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A0531-4417-E426-1958-C708797D1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94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E627-23B0-3214-993D-D2F7B7BB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E873B-49C3-9151-4360-1197F3166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BD15A-7243-90F8-3E23-179037A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74A4E-BC53-7556-2B6D-510C74CC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563FE-B1EB-539C-87C3-541678B2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3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283E-D97E-DBEB-F046-CEE56EBA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1A49-F5E8-DC52-F30E-191B1C420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CFEDA9-A9B6-6CF1-78EB-63E0784C2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B379B-CB9D-5651-115F-B5DD05C40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26CEC-5532-0BFD-0EBF-E0A2F0DF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FF864-2102-842C-9A12-6B62CEE0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57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25A8-C727-ED24-FD51-578DC795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1D477-0AA7-D51E-D5A4-55985756B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28C90-BFD9-6E87-7313-D25B69DD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AC236-384D-4AEC-B96B-AD9D5A0C3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62CED8-ACAB-8461-AAB0-0958E6FCF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38415-BBF9-9AED-6272-70FF01B9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53C1EB-525B-9477-2CCD-7B197FB9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A899F6-8EA1-E652-6B83-AF400A08B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7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268F-0DA5-C20D-6836-50DF95EF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554F2-8B08-35AB-DB4E-00065A7C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33F3E-9F8A-166C-00E9-884DDD1D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BFAB8-821D-A005-1AE4-3D968071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7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C0ED6-8DDE-292F-D5DB-E3631A64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E100E-976C-6557-F6BA-BCBDB748C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5947A-C3B4-75BB-D9DB-0C9BE06A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1ABA-15CB-5753-14DE-06E8FF08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547F-1A9B-178E-BC9F-F35A0ED59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31BD2-129F-BCA8-AA3A-92C9B46800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6C496-E018-CBE4-1C8D-6AD1DD25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D329-38D1-25F2-3716-F278FF300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6CA09-39B1-6511-9167-E8F9DC60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57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6285-6CC5-DC69-E460-DA7C3F92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25D468-195F-8378-5912-0D84E3518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E9D42-A06A-51FD-4620-2AEB44D28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75A586-48AA-1612-C9BB-E2C52104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75057-3C44-861F-ED4B-06D62D62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A92D2-4941-88DF-92BB-9FF106E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6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62530-04DC-38B9-FE9D-F4011630B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412A6-1112-B913-6D14-386F58A968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5DC0F-3423-0049-6A9B-F8AF0CFA5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7EC3A6-F74F-FF47-AEED-72AA664EB13C}" type="datetimeFigureOut">
              <a:rPr lang="en-US" smtClean="0"/>
              <a:t>1/24/26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0535C-57CA-956F-F21B-70BBD9BE47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A897A-ADE1-5A31-1ADC-4A5945051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DDFCB3-9242-CC4E-8479-E0B72C9BD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5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12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11" Type="http://schemas.openxmlformats.org/officeDocument/2006/relationships/image" Target="../media/image22.png"/><Relationship Id="rId5" Type="http://schemas.openxmlformats.org/officeDocument/2006/relationships/image" Target="../media/image6.jpeg"/><Relationship Id="rId10" Type="http://schemas.openxmlformats.org/officeDocument/2006/relationships/image" Target="../media/image21.png"/><Relationship Id="rId4" Type="http://schemas.openxmlformats.org/officeDocument/2006/relationships/image" Target="../media/image5.jpe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3.mp4"/><Relationship Id="rId7" Type="http://schemas.openxmlformats.org/officeDocument/2006/relationships/image" Target="../media/image2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5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5" Type="http://schemas.microsoft.com/office/2007/relationships/media" Target="../media/media6.mp4"/><Relationship Id="rId10" Type="http://schemas.openxmlformats.org/officeDocument/2006/relationships/image" Target="../media/image28.png"/><Relationship Id="rId4" Type="http://schemas.openxmlformats.org/officeDocument/2006/relationships/video" Target="../media/media5.mp4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32.emf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5A9E-0C9D-038B-E6F7-BC8E72EA6E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OneWorld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9E8ED-C807-9A19-B335-16BF6D69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01021"/>
          </a:xfrm>
        </p:spPr>
        <p:txBody>
          <a:bodyPr>
            <a:normAutofit fontScale="92500"/>
          </a:bodyPr>
          <a:lstStyle/>
          <a:p>
            <a:r>
              <a:rPr lang="en-US" sz="3500" dirty="0"/>
              <a:t>World Model for Post-Training in Physical Domains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88320D-50E8-F837-86AD-8F95DCD1216A}"/>
              </a:ext>
            </a:extLst>
          </p:cNvPr>
          <p:cNvGrpSpPr/>
          <p:nvPr/>
        </p:nvGrpSpPr>
        <p:grpSpPr>
          <a:xfrm>
            <a:off x="3330347" y="4668767"/>
            <a:ext cx="5531304" cy="861774"/>
            <a:chOff x="4406210" y="4323993"/>
            <a:chExt cx="5531304" cy="8617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EB34105-A9B7-76DB-92D8-6AC6320B4B39}"/>
                </a:ext>
              </a:extLst>
            </p:cNvPr>
            <p:cNvSpPr txBox="1"/>
            <p:nvPr/>
          </p:nvSpPr>
          <p:spPr>
            <a:xfrm>
              <a:off x="4406210" y="4323993"/>
              <a:ext cx="337958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Sherry Yang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NYU/Google DeepMind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127C49-4A1A-6033-438A-886A05B3559B}"/>
                </a:ext>
              </a:extLst>
            </p:cNvPr>
            <p:cNvSpPr txBox="1"/>
            <p:nvPr/>
          </p:nvSpPr>
          <p:spPr>
            <a:xfrm>
              <a:off x="8231599" y="4323993"/>
              <a:ext cx="17059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Hieu Pham</a:t>
              </a:r>
            </a:p>
            <a:p>
              <a:pPr algn="ctr"/>
              <a:r>
                <a:rPr lang="en-US" sz="2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OpenAI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23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89CCB-3048-AF89-0D78-E92F3D84F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1B0B-F6A7-1DB7-0CA0-F561A47F8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61" y="3815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Scaling World Model Pretraining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E96352-0BEA-5F3F-D6A6-2309718108D4}"/>
              </a:ext>
            </a:extLst>
          </p:cNvPr>
          <p:cNvSpPr txBox="1"/>
          <p:nvPr/>
        </p:nvSpPr>
        <p:spPr>
          <a:xfrm>
            <a:off x="1053613" y="1501681"/>
            <a:ext cx="10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will curate the best world model pretraining dataset</a:t>
            </a:r>
          </a:p>
        </p:txBody>
      </p:sp>
      <p:pic>
        <p:nvPicPr>
          <p:cNvPr id="8" name="Picture 2" descr="A colorful pie chart with text&#10;&#10;AI-generated content may be incorrect.">
            <a:extLst>
              <a:ext uri="{FF2B5EF4-FFF2-40B4-BE49-F238E27FC236}">
                <a16:creationId xmlns:a16="http://schemas.microsoft.com/office/drawing/2014/main" id="{3B17FAE2-B832-C61D-3721-2FC95588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39" y="2712057"/>
            <a:ext cx="5920787" cy="365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combined_2x">
            <a:hlinkClick r:id="" action="ppaction://media"/>
            <a:extLst>
              <a:ext uri="{FF2B5EF4-FFF2-40B4-BE49-F238E27FC236}">
                <a16:creationId xmlns:a16="http://schemas.microsoft.com/office/drawing/2014/main" id="{2DAFA87E-DF06-7B51-6017-EE2B512E7C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7397" y="2939143"/>
            <a:ext cx="4980812" cy="332054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3244F06-69EE-8046-CD05-83FABD07AE95}"/>
              </a:ext>
            </a:extLst>
          </p:cNvPr>
          <p:cNvGrpSpPr/>
          <p:nvPr/>
        </p:nvGrpSpPr>
        <p:grpSpPr>
          <a:xfrm>
            <a:off x="6240826" y="2798579"/>
            <a:ext cx="5631135" cy="3732269"/>
            <a:chOff x="6240826" y="2798579"/>
            <a:chExt cx="5631135" cy="3732269"/>
          </a:xfrm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4EAAFE48-EC2F-A82E-FCD4-5E8CC67C74F8}"/>
                </a:ext>
              </a:extLst>
            </p:cNvPr>
            <p:cNvSpPr/>
            <p:nvPr/>
          </p:nvSpPr>
          <p:spPr>
            <a:xfrm rot="5400000">
              <a:off x="8728276" y="4088731"/>
              <a:ext cx="1184788" cy="1021369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7DFCBDC-3A5D-6D41-395C-42B7315B2DC6}"/>
                </a:ext>
              </a:extLst>
            </p:cNvPr>
            <p:cNvSpPr/>
            <p:nvPr/>
          </p:nvSpPr>
          <p:spPr>
            <a:xfrm>
              <a:off x="6240826" y="2798579"/>
              <a:ext cx="5631135" cy="373226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DDA2DD9-C441-2F97-EF1F-E60B067EE16E}"/>
              </a:ext>
            </a:extLst>
          </p:cNvPr>
          <p:cNvSpPr txBox="1"/>
          <p:nvPr/>
        </p:nvSpPr>
        <p:spPr>
          <a:xfrm>
            <a:off x="1795430" y="2394294"/>
            <a:ext cx="86011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 have curated diverse interactive datasets from humans and robots</a:t>
            </a:r>
          </a:p>
        </p:txBody>
      </p:sp>
    </p:spTree>
    <p:extLst>
      <p:ext uri="{BB962C8B-B14F-4D97-AF65-F5344CB8AC3E}">
        <p14:creationId xmlns:p14="http://schemas.microsoft.com/office/powerpoint/2010/main" val="9288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45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D724C-C592-3518-B82A-929D57A4C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C2399-5714-004B-69B3-A606B8D5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61" y="3815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Scaling World Model Parameters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69CEE9-9908-51CA-D81F-F8EC69B61170}"/>
              </a:ext>
            </a:extLst>
          </p:cNvPr>
          <p:cNvGrpSpPr/>
          <p:nvPr/>
        </p:nvGrpSpPr>
        <p:grpSpPr>
          <a:xfrm>
            <a:off x="3139622" y="2994214"/>
            <a:ext cx="6001277" cy="3677771"/>
            <a:chOff x="765090" y="2581834"/>
            <a:chExt cx="6001277" cy="36777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662067-BC88-EC0E-3D8B-DDC3BE9FC2AC}"/>
                </a:ext>
              </a:extLst>
            </p:cNvPr>
            <p:cNvGrpSpPr/>
            <p:nvPr/>
          </p:nvGrpSpPr>
          <p:grpSpPr>
            <a:xfrm>
              <a:off x="838200" y="2581834"/>
              <a:ext cx="5928167" cy="3677771"/>
              <a:chOff x="838200" y="2581834"/>
              <a:chExt cx="5928167" cy="3677771"/>
            </a:xfrm>
          </p:grpSpPr>
          <p:pic>
            <p:nvPicPr>
              <p:cNvPr id="4" name="Picture 3" descr="A graph of different colored lines&#10;&#10;AI-generated content may be incorrect.">
                <a:extLst>
                  <a:ext uri="{FF2B5EF4-FFF2-40B4-BE49-F238E27FC236}">
                    <a16:creationId xmlns:a16="http://schemas.microsoft.com/office/drawing/2014/main" id="{F9DDD2A4-0BC7-DD73-AE60-367DE04A8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10224"/>
              <a:stretch>
                <a:fillRect/>
              </a:stretch>
            </p:blipFill>
            <p:spPr>
              <a:xfrm>
                <a:off x="838200" y="2581834"/>
                <a:ext cx="5928167" cy="3677771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9D7BF92-3912-B7C9-B422-0887BD6945D8}"/>
                  </a:ext>
                </a:extLst>
              </p:cNvPr>
              <p:cNvGrpSpPr/>
              <p:nvPr/>
            </p:nvGrpSpPr>
            <p:grpSpPr>
              <a:xfrm>
                <a:off x="2097210" y="2674113"/>
                <a:ext cx="3410146" cy="349627"/>
                <a:chOff x="3237123" y="3079373"/>
                <a:chExt cx="3410146" cy="349627"/>
              </a:xfrm>
            </p:grpSpPr>
            <p:pic>
              <p:nvPicPr>
                <p:cNvPr id="5" name="Picture 4" descr="A graph of different colored lines&#10;&#10;AI-generated content may be incorrect.">
                  <a:extLst>
                    <a:ext uri="{FF2B5EF4-FFF2-40B4-BE49-F238E27FC236}">
                      <a16:creationId xmlns:a16="http://schemas.microsoft.com/office/drawing/2014/main" id="{23DA0A50-BE9A-DE35-8BC3-6CF60C206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4277" t="7422" r="38697" b="89216"/>
                <a:stretch>
                  <a:fillRect/>
                </a:stretch>
              </p:blipFill>
              <p:spPr>
                <a:xfrm>
                  <a:off x="3237123" y="3079373"/>
                  <a:ext cx="1057619" cy="349625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different colored lines&#10;&#10;AI-generated content may be incorrect.">
                  <a:extLst>
                    <a:ext uri="{FF2B5EF4-FFF2-40B4-BE49-F238E27FC236}">
                      <a16:creationId xmlns:a16="http://schemas.microsoft.com/office/drawing/2014/main" id="{8155BEE9-8D72-49AE-8263-7E70C1AA2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8910" t="7422" r="45744" b="89216"/>
                <a:stretch>
                  <a:fillRect/>
                </a:stretch>
              </p:blipFill>
              <p:spPr>
                <a:xfrm>
                  <a:off x="5124086" y="3079374"/>
                  <a:ext cx="804672" cy="349625"/>
                </a:xfrm>
                <a:prstGeom prst="rect">
                  <a:avLst/>
                </a:prstGeom>
              </p:spPr>
            </p:pic>
            <p:pic>
              <p:nvPicPr>
                <p:cNvPr id="9" name="Picture 8" descr="A graph of different colored lines&#10;&#10;AI-generated content may be incorrect.">
                  <a:extLst>
                    <a:ext uri="{FF2B5EF4-FFF2-40B4-BE49-F238E27FC236}">
                      <a16:creationId xmlns:a16="http://schemas.microsoft.com/office/drawing/2014/main" id="{CD1ACB75-8362-C94E-9DAE-A3552C7CFF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42670" t="7422" r="52825" b="89216"/>
                <a:stretch>
                  <a:fillRect/>
                </a:stretch>
              </p:blipFill>
              <p:spPr>
                <a:xfrm>
                  <a:off x="5969174" y="3079373"/>
                  <a:ext cx="678095" cy="349625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graph of different colored lines&#10;&#10;AI-generated content may be incorrect.">
                  <a:extLst>
                    <a:ext uri="{FF2B5EF4-FFF2-40B4-BE49-F238E27FC236}">
                      <a16:creationId xmlns:a16="http://schemas.microsoft.com/office/drawing/2014/main" id="{BDF041B0-6F26-C7FF-24FB-944A5BEB3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5736" t="7422" r="59330" b="89216"/>
                <a:stretch>
                  <a:fillRect/>
                </a:stretch>
              </p:blipFill>
              <p:spPr>
                <a:xfrm>
                  <a:off x="4286476" y="3079375"/>
                  <a:ext cx="742723" cy="349625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8B40E7B-E0DA-E618-42A3-6E67A7B30057}"/>
                </a:ext>
              </a:extLst>
            </p:cNvPr>
            <p:cNvSpPr txBox="1"/>
            <p:nvPr/>
          </p:nvSpPr>
          <p:spPr>
            <a:xfrm rot="16200000">
              <a:off x="-13178" y="4149072"/>
              <a:ext cx="1925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Training Loss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C4A89BF-2173-F63F-4461-FE81C706E44F}"/>
              </a:ext>
            </a:extLst>
          </p:cNvPr>
          <p:cNvSpPr txBox="1"/>
          <p:nvPr/>
        </p:nvSpPr>
        <p:spPr>
          <a:xfrm>
            <a:off x="1053613" y="1501681"/>
            <a:ext cx="10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will build the largest and best foundation world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85011-5C09-E609-8BF3-E9DAAC247D41}"/>
              </a:ext>
            </a:extLst>
          </p:cNvPr>
          <p:cNvSpPr txBox="1"/>
          <p:nvPr/>
        </p:nvSpPr>
        <p:spPr>
          <a:xfrm>
            <a:off x="3340950" y="2394294"/>
            <a:ext cx="55100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Like LLMs, our world model scales favorably</a:t>
            </a:r>
          </a:p>
        </p:txBody>
      </p:sp>
    </p:spTree>
    <p:extLst>
      <p:ext uri="{BB962C8B-B14F-4D97-AF65-F5344CB8AC3E}">
        <p14:creationId xmlns:p14="http://schemas.microsoft.com/office/powerpoint/2010/main" val="103402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CF33E-8336-4F20-9C5D-1FA4DE38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E7E4-4A8B-904B-C54C-E0302145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61" y="3815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Building RL Infrastructure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85D32E-EBFE-EC8F-5480-8D4E97D23BA0}"/>
              </a:ext>
            </a:extLst>
          </p:cNvPr>
          <p:cNvSpPr/>
          <p:nvPr/>
        </p:nvSpPr>
        <p:spPr>
          <a:xfrm>
            <a:off x="1231900" y="5816114"/>
            <a:ext cx="9728200" cy="660311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Compute (GPUs)</a:t>
            </a:r>
          </a:p>
        </p:txBody>
      </p:sp>
      <p:pic>
        <p:nvPicPr>
          <p:cNvPr id="15" name="Picture 14" descr="A black symbol on a white background&#10;&#10;AI-generated content may be incorrect.">
            <a:extLst>
              <a:ext uri="{FF2B5EF4-FFF2-40B4-BE49-F238E27FC236}">
                <a16:creationId xmlns:a16="http://schemas.microsoft.com/office/drawing/2014/main" id="{1A7C5215-C9E3-7212-AC33-44560358E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707" y="1802847"/>
            <a:ext cx="675633" cy="675633"/>
          </a:xfrm>
          <a:prstGeom prst="rect">
            <a:avLst/>
          </a:prstGeom>
        </p:spPr>
      </p:pic>
      <p:pic>
        <p:nvPicPr>
          <p:cNvPr id="17" name="Picture 16" descr="A black and white logo&#10;&#10;AI-generated content may be incorrect.">
            <a:extLst>
              <a:ext uri="{FF2B5EF4-FFF2-40B4-BE49-F238E27FC236}">
                <a16:creationId xmlns:a16="http://schemas.microsoft.com/office/drawing/2014/main" id="{84463CEC-BDC8-D327-FF7A-014A5B295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243" y="1846760"/>
            <a:ext cx="675633" cy="675633"/>
          </a:xfrm>
          <a:prstGeom prst="rect">
            <a:avLst/>
          </a:prstGeom>
        </p:spPr>
      </p:pic>
      <p:pic>
        <p:nvPicPr>
          <p:cNvPr id="18" name="Picture 17" descr="A person wearing a mask&#10;&#10;AI-generated content may be incorrect.">
            <a:extLst>
              <a:ext uri="{FF2B5EF4-FFF2-40B4-BE49-F238E27FC236}">
                <a16:creationId xmlns:a16="http://schemas.microsoft.com/office/drawing/2014/main" id="{2F9EEED0-8C7C-BDDB-7335-2D17331AF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779" y="1845664"/>
            <a:ext cx="675633" cy="675633"/>
          </a:xfrm>
          <a:prstGeom prst="rect">
            <a:avLst/>
          </a:prstGeom>
        </p:spPr>
      </p:pic>
      <p:pic>
        <p:nvPicPr>
          <p:cNvPr id="19" name="Picture 18" descr="A logo of a company&#10;&#10;AI-generated content may be incorrect.">
            <a:extLst>
              <a:ext uri="{FF2B5EF4-FFF2-40B4-BE49-F238E27FC236}">
                <a16:creationId xmlns:a16="http://schemas.microsoft.com/office/drawing/2014/main" id="{3B62D1D6-6684-AAED-5082-72BEB82EA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6046" y="1846755"/>
            <a:ext cx="675633" cy="6756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53F942-939E-8F45-236A-9DB429A2A0E1}"/>
              </a:ext>
            </a:extLst>
          </p:cNvPr>
          <p:cNvSpPr txBox="1"/>
          <p:nvPr/>
        </p:nvSpPr>
        <p:spPr>
          <a:xfrm>
            <a:off x="1612834" y="1984667"/>
            <a:ext cx="23465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Robot companies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8E338A-A7EF-D3E5-0657-BE9E5AF8E760}"/>
              </a:ext>
            </a:extLst>
          </p:cNvPr>
          <p:cNvGrpSpPr/>
          <p:nvPr/>
        </p:nvGrpSpPr>
        <p:grpSpPr>
          <a:xfrm>
            <a:off x="1231900" y="4148477"/>
            <a:ext cx="9728200" cy="1372119"/>
            <a:chOff x="1231900" y="4102275"/>
            <a:chExt cx="10055772" cy="1418322"/>
          </a:xfrm>
        </p:grpSpPr>
        <p:pic>
          <p:nvPicPr>
            <p:cNvPr id="31" name="combined_2x">
              <a:hlinkClick r:id="" action="ppaction://media"/>
              <a:extLst>
                <a:ext uri="{FF2B5EF4-FFF2-40B4-BE49-F238E27FC236}">
                  <a16:creationId xmlns:a16="http://schemas.microsoft.com/office/drawing/2014/main" id="{42A3D984-F827-ADA2-F80D-E97D9DC261F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rcRect t="6696" b="7541"/>
            <a:stretch>
              <a:fillRect/>
            </a:stretch>
          </p:blipFill>
          <p:spPr>
            <a:xfrm>
              <a:off x="1231900" y="4102275"/>
              <a:ext cx="2480637" cy="1418321"/>
            </a:xfrm>
            <a:prstGeom prst="rect">
              <a:avLst/>
            </a:prstGeom>
          </p:spPr>
        </p:pic>
        <p:pic>
          <p:nvPicPr>
            <p:cNvPr id="35" name="combined_2x">
              <a:hlinkClick r:id="" action="ppaction://media"/>
              <a:extLst>
                <a:ext uri="{FF2B5EF4-FFF2-40B4-BE49-F238E27FC236}">
                  <a16:creationId xmlns:a16="http://schemas.microsoft.com/office/drawing/2014/main" id="{F3D6DE62-91E4-BE6B-AF13-F97068C4955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rcRect t="6696" b="7541"/>
            <a:stretch>
              <a:fillRect/>
            </a:stretch>
          </p:blipFill>
          <p:spPr>
            <a:xfrm>
              <a:off x="3745843" y="4102276"/>
              <a:ext cx="2480637" cy="1418321"/>
            </a:xfrm>
            <a:prstGeom prst="rect">
              <a:avLst/>
            </a:prstGeom>
          </p:spPr>
        </p:pic>
        <p:pic>
          <p:nvPicPr>
            <p:cNvPr id="36" name="combined_2x">
              <a:hlinkClick r:id="" action="ppaction://media"/>
              <a:extLst>
                <a:ext uri="{FF2B5EF4-FFF2-40B4-BE49-F238E27FC236}">
                  <a16:creationId xmlns:a16="http://schemas.microsoft.com/office/drawing/2014/main" id="{F2E9534F-495D-A6AD-791F-A35AD5C282F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0"/>
            <a:srcRect t="6696" b="7541"/>
            <a:stretch>
              <a:fillRect/>
            </a:stretch>
          </p:blipFill>
          <p:spPr>
            <a:xfrm>
              <a:off x="6259786" y="4102275"/>
              <a:ext cx="2480637" cy="1418321"/>
            </a:xfrm>
            <a:prstGeom prst="rect">
              <a:avLst/>
            </a:prstGeom>
          </p:spPr>
        </p:pic>
        <p:pic>
          <p:nvPicPr>
            <p:cNvPr id="37" name="combined_2x">
              <a:hlinkClick r:id="" action="ppaction://media"/>
              <a:extLst>
                <a:ext uri="{FF2B5EF4-FFF2-40B4-BE49-F238E27FC236}">
                  <a16:creationId xmlns:a16="http://schemas.microsoft.com/office/drawing/2014/main" id="{84A2638F-4803-111C-42C1-3D40E0533CF8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11"/>
            <a:srcRect t="6696" b="7541"/>
            <a:stretch>
              <a:fillRect/>
            </a:stretch>
          </p:blipFill>
          <p:spPr>
            <a:xfrm>
              <a:off x="8807035" y="4102275"/>
              <a:ext cx="2480637" cy="1418321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2A886C3-D7C3-A1D5-F187-9F08151BD2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0147" y="2576209"/>
            <a:ext cx="447433" cy="44743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936718-A175-FE51-CF5A-0B0F47F87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7878" y="2576209"/>
            <a:ext cx="447433" cy="4474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0C36062-AEC4-340A-3F7E-C7E0E381D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86342" y="2576209"/>
            <a:ext cx="447433" cy="44743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210080-D621-8BE6-46FB-A98A4201D3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4806" y="2576209"/>
            <a:ext cx="447433" cy="447433"/>
          </a:xfrm>
          <a:prstGeom prst="rect">
            <a:avLst/>
          </a:prstGeom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122FBB7-197C-F2DE-DB55-98DE4736608C}"/>
              </a:ext>
            </a:extLst>
          </p:cNvPr>
          <p:cNvSpPr/>
          <p:nvPr/>
        </p:nvSpPr>
        <p:spPr>
          <a:xfrm>
            <a:off x="3749644" y="3192647"/>
            <a:ext cx="7210456" cy="660311"/>
          </a:xfrm>
          <a:prstGeom prst="roundRect">
            <a:avLst/>
          </a:prstGeom>
          <a:solidFill>
            <a:schemeClr val="tx2">
              <a:lumMod val="50000"/>
              <a:lumOff val="50000"/>
              <a:alpha val="3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OneWorld (World Model + RL Environment)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C5302D-C69F-0E9A-B15B-D55637DBB0C2}"/>
              </a:ext>
            </a:extLst>
          </p:cNvPr>
          <p:cNvSpPr txBox="1"/>
          <p:nvPr/>
        </p:nvSpPr>
        <p:spPr>
          <a:xfrm>
            <a:off x="1113984" y="3122606"/>
            <a:ext cx="2635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70C0"/>
                </a:solidFill>
              </a:rPr>
              <a:t>Central engine of the ecosystem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7A8FA577-9C42-73FA-B32A-CFAF4D077892}"/>
              </a:ext>
            </a:extLst>
          </p:cNvPr>
          <p:cNvCxnSpPr>
            <a:cxnSpLocks/>
            <a:stCxn id="20" idx="1"/>
            <a:endCxn id="55" idx="1"/>
          </p:cNvCxnSpPr>
          <p:nvPr/>
        </p:nvCxnSpPr>
        <p:spPr>
          <a:xfrm rot="10800000" flipV="1">
            <a:off x="1113984" y="2200111"/>
            <a:ext cx="498850" cy="1307216"/>
          </a:xfrm>
          <a:prstGeom prst="curvedConnector3">
            <a:avLst>
              <a:gd name="adj1" fmla="val 145825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241321B-FF84-DF1B-CCC7-029486C51751}"/>
              </a:ext>
            </a:extLst>
          </p:cNvPr>
          <p:cNvSpPr txBox="1"/>
          <p:nvPr/>
        </p:nvSpPr>
        <p:spPr>
          <a:xfrm>
            <a:off x="882461" y="2605515"/>
            <a:ext cx="10711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</a:rPr>
              <a:t>Enable</a:t>
            </a:r>
          </a:p>
        </p:txBody>
      </p:sp>
    </p:spTree>
    <p:extLst>
      <p:ext uri="{BB962C8B-B14F-4D97-AF65-F5344CB8AC3E}">
        <p14:creationId xmlns:p14="http://schemas.microsoft.com/office/powerpoint/2010/main" val="358937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C4768-6BDE-A439-DBC1-AFAC3BDD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0169-5EB5-7583-0663-207F7FAFD9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F7524-D8A9-A5A2-64CF-6EBAEF78B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01021"/>
          </a:xfrm>
        </p:spPr>
        <p:txBody>
          <a:bodyPr>
            <a:normAutofit/>
          </a:bodyPr>
          <a:lstStyle/>
          <a:p>
            <a:r>
              <a:rPr lang="en-US" sz="3500" dirty="0"/>
              <a:t>World Creation and RL Training</a:t>
            </a:r>
          </a:p>
        </p:txBody>
      </p:sp>
    </p:spTree>
    <p:extLst>
      <p:ext uri="{BB962C8B-B14F-4D97-AF65-F5344CB8AC3E}">
        <p14:creationId xmlns:p14="http://schemas.microsoft.com/office/powerpoint/2010/main" val="1570725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0B42-83AF-CA4C-96DB-F90DDB6F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F805-0B6A-A26C-724D-4B0B8E9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Creation in Our World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8EEBD-6323-A6F3-73E1-89E9670BCFF2}"/>
              </a:ext>
            </a:extLst>
          </p:cNvPr>
          <p:cNvSpPr txBox="1"/>
          <p:nvPr/>
        </p:nvSpPr>
        <p:spPr>
          <a:xfrm>
            <a:off x="8668989" y="2460409"/>
            <a:ext cx="1860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 up carrot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9B1A2-B674-C23D-BE57-1419D6688D16}"/>
              </a:ext>
            </a:extLst>
          </p:cNvPr>
          <p:cNvSpPr txBox="1"/>
          <p:nvPr/>
        </p:nvSpPr>
        <p:spPr>
          <a:xfrm>
            <a:off x="5934547" y="2460410"/>
            <a:ext cx="1963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 up orange</a:t>
            </a:r>
          </a:p>
        </p:txBody>
      </p:sp>
      <p:pic>
        <p:nvPicPr>
          <p:cNvPr id="5" name="rollout-2024_05_28-10_37_35-2_orange_carrot_closer">
            <a:hlinkClick r:id="" action="ppaction://media"/>
            <a:extLst>
              <a:ext uri="{FF2B5EF4-FFF2-40B4-BE49-F238E27FC236}">
                <a16:creationId xmlns:a16="http://schemas.microsoft.com/office/drawing/2014/main" id="{31345F04-857F-5C40-31C3-D92059AE67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4844" y="2945443"/>
            <a:ext cx="2202572" cy="2202572"/>
          </a:xfrm>
          <a:prstGeom prst="rect">
            <a:avLst/>
          </a:prstGeom>
        </p:spPr>
      </p:pic>
      <p:pic>
        <p:nvPicPr>
          <p:cNvPr id="6" name="carrot_vs_computer_ood_v1">
            <a:hlinkClick r:id="" action="ppaction://media"/>
            <a:extLst>
              <a:ext uri="{FF2B5EF4-FFF2-40B4-BE49-F238E27FC236}">
                <a16:creationId xmlns:a16="http://schemas.microsoft.com/office/drawing/2014/main" id="{6B253962-ACED-EE44-CC54-B81530B746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98055" y="2945442"/>
            <a:ext cx="2202571" cy="2202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57343A-2890-2686-C8C9-3E7D828A23AF}"/>
              </a:ext>
            </a:extLst>
          </p:cNvPr>
          <p:cNvGrpSpPr/>
          <p:nvPr/>
        </p:nvGrpSpPr>
        <p:grpSpPr>
          <a:xfrm>
            <a:off x="1308517" y="2812086"/>
            <a:ext cx="4489757" cy="2544233"/>
            <a:chOff x="518165" y="1741387"/>
            <a:chExt cx="3788233" cy="2146697"/>
          </a:xfrm>
        </p:grpSpPr>
        <p:pic>
          <p:nvPicPr>
            <p:cNvPr id="11" name="Picture 10" descr="A machine with a machine and a picture&#10;&#10;AI-generated content may be incorrect.">
              <a:extLst>
                <a:ext uri="{FF2B5EF4-FFF2-40B4-BE49-F238E27FC236}">
                  <a16:creationId xmlns:a16="http://schemas.microsoft.com/office/drawing/2014/main" id="{1395305D-BACA-FA20-5BF4-E5BFA2A4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8165" y="1741387"/>
              <a:ext cx="3778914" cy="2032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8AAC30-3B7C-028D-55B9-7F279BA81896}"/>
                </a:ext>
              </a:extLst>
            </p:cNvPr>
            <p:cNvSpPr/>
            <p:nvPr/>
          </p:nvSpPr>
          <p:spPr>
            <a:xfrm>
              <a:off x="3265714" y="3294590"/>
              <a:ext cx="1040684" cy="593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0EAE0F-0353-0C38-CD25-89C24627AF09}"/>
              </a:ext>
            </a:extLst>
          </p:cNvPr>
          <p:cNvSpPr txBox="1"/>
          <p:nvPr/>
        </p:nvSpPr>
        <p:spPr>
          <a:xfrm>
            <a:off x="1053613" y="1501681"/>
            <a:ext cx="10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world model generates infinite novel scenarios and rewards</a:t>
            </a:r>
          </a:p>
        </p:txBody>
      </p:sp>
    </p:spTree>
    <p:extLst>
      <p:ext uri="{BB962C8B-B14F-4D97-AF65-F5344CB8AC3E}">
        <p14:creationId xmlns:p14="http://schemas.microsoft.com/office/powerpoint/2010/main" val="53155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0B42-83AF-CA4C-96DB-F90DDB6F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F805-0B6A-A26C-724D-4B0B8E9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Task Creation in Our World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78EEBD-6323-A6F3-73E1-89E9670BCFF2}"/>
              </a:ext>
            </a:extLst>
          </p:cNvPr>
          <p:cNvSpPr txBox="1"/>
          <p:nvPr/>
        </p:nvSpPr>
        <p:spPr>
          <a:xfrm>
            <a:off x="8150029" y="2520441"/>
            <a:ext cx="214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Pick Taylor Swift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79B1A2-B674-C23D-BE57-1419D6688D16}"/>
              </a:ext>
            </a:extLst>
          </p:cNvPr>
          <p:cNvSpPr txBox="1"/>
          <p:nvPr/>
        </p:nvSpPr>
        <p:spPr>
          <a:xfrm>
            <a:off x="2392414" y="2515201"/>
            <a:ext cx="115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Pick red</a:t>
            </a:r>
          </a:p>
        </p:txBody>
      </p:sp>
      <p:pic>
        <p:nvPicPr>
          <p:cNvPr id="7" name="left_square_right_circle_rollout-4_circle_on_otherside">
            <a:hlinkClick r:id="" action="ppaction://media"/>
            <a:extLst>
              <a:ext uri="{FF2B5EF4-FFF2-40B4-BE49-F238E27FC236}">
                <a16:creationId xmlns:a16="http://schemas.microsoft.com/office/drawing/2014/main" id="{43CEFD43-E4AA-0F10-5E2C-246C74F8B3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702070" y="2951328"/>
            <a:ext cx="2787859" cy="2787859"/>
          </a:xfrm>
          <a:prstGeom prst="rect">
            <a:avLst/>
          </a:prstGeom>
        </p:spPr>
      </p:pic>
      <p:pic>
        <p:nvPicPr>
          <p:cNvPr id="9" name="colored_paper_left_red_right_blue_rollout-1">
            <a:hlinkClick r:id="" action="ppaction://media"/>
            <a:extLst>
              <a:ext uri="{FF2B5EF4-FFF2-40B4-BE49-F238E27FC236}">
                <a16:creationId xmlns:a16="http://schemas.microsoft.com/office/drawing/2014/main" id="{062E319D-7243-8890-CBE1-4794A9A3183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7009" y="2951328"/>
            <a:ext cx="2787859" cy="2787859"/>
          </a:xfrm>
          <a:prstGeom prst="rect">
            <a:avLst/>
          </a:prstGeom>
        </p:spPr>
      </p:pic>
      <p:pic>
        <p:nvPicPr>
          <p:cNvPr id="10" name="left_taylor_right_snoop_rollout-2">
            <a:hlinkClick r:id="" action="ppaction://media"/>
            <a:extLst>
              <a:ext uri="{FF2B5EF4-FFF2-40B4-BE49-F238E27FC236}">
                <a16:creationId xmlns:a16="http://schemas.microsoft.com/office/drawing/2014/main" id="{C0AA7E5E-BFA6-CE31-9A3F-963A1342B3A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827131" y="2951328"/>
            <a:ext cx="2787859" cy="2787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22338-5430-A8A8-5788-6B01C84C9D93}"/>
              </a:ext>
            </a:extLst>
          </p:cNvPr>
          <p:cNvSpPr txBox="1"/>
          <p:nvPr/>
        </p:nvSpPr>
        <p:spPr>
          <a:xfrm>
            <a:off x="5378815" y="2515201"/>
            <a:ext cx="1434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Pick circle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C7A2C-7233-C277-2CDE-347F50D2CCB1}"/>
              </a:ext>
            </a:extLst>
          </p:cNvPr>
          <p:cNvSpPr txBox="1"/>
          <p:nvPr/>
        </p:nvSpPr>
        <p:spPr>
          <a:xfrm>
            <a:off x="1053613" y="1501681"/>
            <a:ext cx="100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world model generates infinite novel scenarios and rewards</a:t>
            </a:r>
          </a:p>
        </p:txBody>
      </p:sp>
    </p:spTree>
    <p:extLst>
      <p:ext uri="{BB962C8B-B14F-4D97-AF65-F5344CB8AC3E}">
        <p14:creationId xmlns:p14="http://schemas.microsoft.com/office/powerpoint/2010/main" val="263567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5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844EF-246B-6407-E3F2-D8DFE4BE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9B8F-E4DF-CC62-5E60-355BD25AD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RL Training in Our World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D544DC-1B8E-6C7F-20A4-55F94C94AC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518"/>
          <a:stretch>
            <a:fillRect/>
          </a:stretch>
        </p:blipFill>
        <p:spPr>
          <a:xfrm>
            <a:off x="397502" y="2821735"/>
            <a:ext cx="2938515" cy="3163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2F2E4-7D68-E45F-17A4-EED7E757C0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517"/>
          <a:stretch>
            <a:fillRect/>
          </a:stretch>
        </p:blipFill>
        <p:spPr>
          <a:xfrm>
            <a:off x="3648942" y="2821735"/>
            <a:ext cx="2938516" cy="316337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CA5D489-D521-0D23-4D30-F16F1A73A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974" y="2384651"/>
            <a:ext cx="1009570" cy="594846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dirty="0"/>
              <a:t>Train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6AF7D6-4355-640F-7930-A45162FF7D45}"/>
              </a:ext>
            </a:extLst>
          </p:cNvPr>
          <p:cNvSpPr txBox="1">
            <a:spLocks/>
          </p:cNvSpPr>
          <p:nvPr/>
        </p:nvSpPr>
        <p:spPr>
          <a:xfrm>
            <a:off x="3320575" y="2167208"/>
            <a:ext cx="3579807" cy="10297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Test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8D2EFA6-20AB-4AD8-3EC8-DF66C1A8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458" y="2542412"/>
            <a:ext cx="5324237" cy="3297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EE486F-0B21-CEE5-0E29-D6358C963D49}"/>
              </a:ext>
            </a:extLst>
          </p:cNvPr>
          <p:cNvSpPr txBox="1"/>
          <p:nvPr/>
        </p:nvSpPr>
        <p:spPr>
          <a:xfrm>
            <a:off x="1529295" y="1501681"/>
            <a:ext cx="9133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Before RL training, VLA policies fail to generalize</a:t>
            </a:r>
          </a:p>
        </p:txBody>
      </p:sp>
    </p:spTree>
    <p:extLst>
      <p:ext uri="{BB962C8B-B14F-4D97-AF65-F5344CB8AC3E}">
        <p14:creationId xmlns:p14="http://schemas.microsoft.com/office/powerpoint/2010/main" val="247815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0B42-83AF-CA4C-96DB-F90DDB6F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7F805-0B6A-A26C-724D-4B0B8E9D7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RL Training in Our World Model</a:t>
            </a:r>
          </a:p>
        </p:txBody>
      </p:sp>
      <p:pic>
        <p:nvPicPr>
          <p:cNvPr id="7" name="rollout-2024_05_28-10_05_22-8">
            <a:hlinkClick r:id="" action="ppaction://media"/>
            <a:extLst>
              <a:ext uri="{FF2B5EF4-FFF2-40B4-BE49-F238E27FC236}">
                <a16:creationId xmlns:a16="http://schemas.microsoft.com/office/drawing/2014/main" id="{AD3C4E4F-30B1-A0C3-6F3C-460929925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72212" y="3847115"/>
            <a:ext cx="2563387" cy="25633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FF6CB1-7B9F-6050-43F8-FE2325D2509B}"/>
              </a:ext>
            </a:extLst>
          </p:cNvPr>
          <p:cNvSpPr txBox="1"/>
          <p:nvPr/>
        </p:nvSpPr>
        <p:spPr>
          <a:xfrm>
            <a:off x="3671015" y="3231909"/>
            <a:ext cx="2580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E15759"/>
                </a:solidFill>
              </a:rPr>
              <a:t>A failed rollout in our world model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98CCCF-EFA4-EFBF-0A90-E1CE16A23807}"/>
              </a:ext>
            </a:extLst>
          </p:cNvPr>
          <p:cNvSpPr txBox="1"/>
          <p:nvPr/>
        </p:nvSpPr>
        <p:spPr>
          <a:xfrm>
            <a:off x="641636" y="3219975"/>
            <a:ext cx="2799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6AA84F"/>
                </a:solidFill>
                <a:cs typeface="Arial" panose="020B0604020202020204" pitchFamily="34" charset="0"/>
              </a:rPr>
              <a:t>A successful rollout in our world model</a:t>
            </a:r>
            <a:endParaRPr lang="en-US" dirty="0"/>
          </a:p>
        </p:txBody>
      </p:sp>
      <p:pic>
        <p:nvPicPr>
          <p:cNvPr id="12" name="rollout-2024_05_28-10_05_22-8">
            <a:hlinkClick r:id="" action="ppaction://media"/>
            <a:extLst>
              <a:ext uri="{FF2B5EF4-FFF2-40B4-BE49-F238E27FC236}">
                <a16:creationId xmlns:a16="http://schemas.microsoft.com/office/drawing/2014/main" id="{8878A563-8457-040E-D91A-F34E3E5779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9637" y="3847115"/>
            <a:ext cx="2563387" cy="25633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290677-A14E-21A3-73DE-EDBD51A56D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9282" y="3391409"/>
            <a:ext cx="5448300" cy="3378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7B31597-170B-1F62-E015-582BBAAC553C}"/>
              </a:ext>
            </a:extLst>
          </p:cNvPr>
          <p:cNvSpPr txBox="1"/>
          <p:nvPr/>
        </p:nvSpPr>
        <p:spPr>
          <a:xfrm>
            <a:off x="6235599" y="3006689"/>
            <a:ext cx="1794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Real-robot success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68F4-E0D4-6EDF-5064-17EE0C90192D}"/>
              </a:ext>
            </a:extLst>
          </p:cNvPr>
          <p:cNvSpPr txBox="1"/>
          <p:nvPr/>
        </p:nvSpPr>
        <p:spPr>
          <a:xfrm>
            <a:off x="1529295" y="1501681"/>
            <a:ext cx="9133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After RL training, a robot policy improves drastically (measured on real robot)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D35CF-48B1-9BA2-5796-D27B22165528}"/>
              </a:ext>
            </a:extLst>
          </p:cNvPr>
          <p:cNvSpPr txBox="1"/>
          <p:nvPr/>
        </p:nvSpPr>
        <p:spPr>
          <a:xfrm>
            <a:off x="2825087" y="2521102"/>
            <a:ext cx="12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Used by RL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0182084C-0734-C2B0-5581-032F646F9958}"/>
              </a:ext>
            </a:extLst>
          </p:cNvPr>
          <p:cNvSpPr/>
          <p:nvPr/>
        </p:nvSpPr>
        <p:spPr>
          <a:xfrm rot="5400000">
            <a:off x="3205727" y="353796"/>
            <a:ext cx="464586" cy="5593961"/>
          </a:xfrm>
          <a:prstGeom prst="leftBrace">
            <a:avLst>
              <a:gd name="adj1" fmla="val 64148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3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0B42-83AF-CA4C-96DB-F90DDB6F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put_4x">
            <a:hlinkClick r:id="" action="ppaction://media"/>
            <a:extLst>
              <a:ext uri="{FF2B5EF4-FFF2-40B4-BE49-F238E27FC236}">
                <a16:creationId xmlns:a16="http://schemas.microsoft.com/office/drawing/2014/main" id="{0BAF0B97-15B1-6297-5083-F1B3AC0470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8166" b="-1"/>
          <a:stretch>
            <a:fillRect/>
          </a:stretch>
        </p:blipFill>
        <p:spPr>
          <a:xfrm>
            <a:off x="3166519" y="2798579"/>
            <a:ext cx="5858960" cy="3875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7F805-0B6A-A26C-724D-4B0B8E9D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2" y="365125"/>
            <a:ext cx="11533094" cy="1325563"/>
          </a:xfrm>
        </p:spPr>
        <p:txBody>
          <a:bodyPr/>
          <a:lstStyle/>
          <a:p>
            <a:pPr algn="ctr"/>
            <a:r>
              <a:rPr lang="en-US" dirty="0"/>
              <a:t>Simulating Human(</a:t>
            </a:r>
            <a:r>
              <a:rPr lang="en-US" dirty="0" err="1"/>
              <a:t>oid</a:t>
            </a:r>
            <a:r>
              <a:rPr lang="en-US" dirty="0"/>
              <a:t>) Interactions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55229-02B1-8042-4913-7B475A1D3216}"/>
              </a:ext>
            </a:extLst>
          </p:cNvPr>
          <p:cNvGrpSpPr/>
          <p:nvPr/>
        </p:nvGrpSpPr>
        <p:grpSpPr>
          <a:xfrm>
            <a:off x="2998381" y="2721687"/>
            <a:ext cx="6188149" cy="4136313"/>
            <a:chOff x="2998381" y="2721687"/>
            <a:chExt cx="6188149" cy="4136313"/>
          </a:xfrm>
        </p:grpSpPr>
        <p:sp>
          <p:nvSpPr>
            <p:cNvPr id="3" name="Triangle 2">
              <a:extLst>
                <a:ext uri="{FF2B5EF4-FFF2-40B4-BE49-F238E27FC236}">
                  <a16:creationId xmlns:a16="http://schemas.microsoft.com/office/drawing/2014/main" id="{DC508B43-E256-7F2C-0BE0-C9F85C159ACD}"/>
                </a:ext>
              </a:extLst>
            </p:cNvPr>
            <p:cNvSpPr/>
            <p:nvPr/>
          </p:nvSpPr>
          <p:spPr>
            <a:xfrm rot="5400000">
              <a:off x="5503604" y="4225815"/>
              <a:ext cx="1184788" cy="1021369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343ABB-5F8A-6767-F21C-59A9702E526C}"/>
                </a:ext>
              </a:extLst>
            </p:cNvPr>
            <p:cNvSpPr/>
            <p:nvPr/>
          </p:nvSpPr>
          <p:spPr>
            <a:xfrm>
              <a:off x="2998381" y="2721687"/>
              <a:ext cx="6188149" cy="4136313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2B3EB47-62A0-8FEE-C09C-2020181E42AD}"/>
              </a:ext>
            </a:extLst>
          </p:cNvPr>
          <p:cNvSpPr txBox="1"/>
          <p:nvPr/>
        </p:nvSpPr>
        <p:spPr>
          <a:xfrm>
            <a:off x="1529295" y="1501681"/>
            <a:ext cx="9133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Our world model can simulate interactions from humans and future humanoid robots</a:t>
            </a:r>
          </a:p>
        </p:txBody>
      </p:sp>
    </p:spTree>
    <p:extLst>
      <p:ext uri="{BB962C8B-B14F-4D97-AF65-F5344CB8AC3E}">
        <p14:creationId xmlns:p14="http://schemas.microsoft.com/office/powerpoint/2010/main" val="7266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A0B96-81C4-B5BA-CB2C-8AF07583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6BC7-BFFA-A4A3-CDB8-08AF9DBF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B5ED-4653-B5A1-1AD6-6B1025284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role: Central engine for post-training in the physical domain</a:t>
            </a:r>
          </a:p>
          <a:p>
            <a:pPr lvl="1"/>
            <a:r>
              <a:rPr lang="en-US" dirty="0"/>
              <a:t>Enable robot companies to train/evaluate robots in the cloud</a:t>
            </a:r>
          </a:p>
          <a:p>
            <a:r>
              <a:rPr lang="en-US" dirty="0"/>
              <a:t>Our technology</a:t>
            </a:r>
          </a:p>
          <a:p>
            <a:pPr lvl="1"/>
            <a:r>
              <a:rPr lang="en-US" dirty="0"/>
              <a:t>Pretrained the best world model (data, model scaling)</a:t>
            </a:r>
          </a:p>
          <a:p>
            <a:pPr lvl="1"/>
            <a:r>
              <a:rPr lang="en-US" dirty="0"/>
              <a:t>RL infrastructure</a:t>
            </a:r>
          </a:p>
          <a:p>
            <a:r>
              <a:rPr lang="en-US" dirty="0"/>
              <a:t>Our current evidence</a:t>
            </a:r>
          </a:p>
          <a:p>
            <a:pPr lvl="1"/>
            <a:r>
              <a:rPr lang="en-US" dirty="0"/>
              <a:t>World model pretraining scales favorably</a:t>
            </a:r>
          </a:p>
          <a:p>
            <a:pPr lvl="1"/>
            <a:r>
              <a:rPr lang="en-US" dirty="0"/>
              <a:t>Novel scenarios in a world model</a:t>
            </a:r>
          </a:p>
          <a:p>
            <a:pPr lvl="1"/>
            <a:r>
              <a:rPr lang="en-US" dirty="0"/>
              <a:t>RL in a world model transfers to better real-robot performance</a:t>
            </a:r>
          </a:p>
        </p:txBody>
      </p:sp>
    </p:spTree>
    <p:extLst>
      <p:ext uri="{BB962C8B-B14F-4D97-AF65-F5344CB8AC3E}">
        <p14:creationId xmlns:p14="http://schemas.microsoft.com/office/powerpoint/2010/main" val="646316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47CB-257B-8187-DA7B-1C84B0B0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BE6C-A267-95B2-8931-9B8B69CD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Post-Training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71D159-AC79-F57F-2A43-E768FFA62476}"/>
              </a:ext>
            </a:extLst>
          </p:cNvPr>
          <p:cNvSpPr txBox="1"/>
          <p:nvPr/>
        </p:nvSpPr>
        <p:spPr>
          <a:xfrm>
            <a:off x="1515762" y="1501681"/>
            <a:ext cx="916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GPT-3 wasn’t usable until RLHF - we need post-training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5D4131F-816F-693F-76A8-E0D06DB98CB1}"/>
              </a:ext>
            </a:extLst>
          </p:cNvPr>
          <p:cNvSpPr/>
          <p:nvPr/>
        </p:nvSpPr>
        <p:spPr>
          <a:xfrm>
            <a:off x="673683" y="4680687"/>
            <a:ext cx="1992727" cy="675632"/>
          </a:xfrm>
          <a:prstGeom prst="roundRect">
            <a:avLst/>
          </a:prstGeom>
          <a:solidFill>
            <a:schemeClr val="tx2">
              <a:lumMod val="75000"/>
              <a:lumOff val="25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Pretraining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A8BFD5-5365-1ADF-3508-B5287B4751C1}"/>
              </a:ext>
            </a:extLst>
          </p:cNvPr>
          <p:cNvSpPr/>
          <p:nvPr/>
        </p:nvSpPr>
        <p:spPr>
          <a:xfrm>
            <a:off x="3802695" y="4680687"/>
            <a:ext cx="1653993" cy="675632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SFT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07516AD-73BA-6ABE-5A83-4939D9F3DAB3}"/>
              </a:ext>
            </a:extLst>
          </p:cNvPr>
          <p:cNvSpPr/>
          <p:nvPr/>
        </p:nvSpPr>
        <p:spPr>
          <a:xfrm>
            <a:off x="6592973" y="4686379"/>
            <a:ext cx="2222985" cy="664249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C0DD1F7-6DFE-C5E6-FFAB-3F7BF154EFDD}"/>
              </a:ext>
            </a:extLst>
          </p:cNvPr>
          <p:cNvSpPr/>
          <p:nvPr/>
        </p:nvSpPr>
        <p:spPr>
          <a:xfrm>
            <a:off x="9952243" y="4686379"/>
            <a:ext cx="1653993" cy="664249"/>
          </a:xfrm>
          <a:prstGeom prst="roundRect">
            <a:avLst/>
          </a:prstGeom>
          <a:solidFill>
            <a:srgbClr val="FF7E79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D54732-6215-370A-55C9-D7C95E60262A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2666410" y="5018503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2F01C1-624C-6B04-0477-37218BEBFD38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456688" y="5018503"/>
            <a:ext cx="1136285" cy="1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A28BB4-A802-1DB1-D16C-15741E1264D8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8815958" y="5018504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ack and white image of a person&#10;&#10;AI-generated content may be incorrect.">
            <a:extLst>
              <a:ext uri="{FF2B5EF4-FFF2-40B4-BE49-F238E27FC236}">
                <a16:creationId xmlns:a16="http://schemas.microsoft.com/office/drawing/2014/main" id="{26200980-EE5D-7C94-C8BA-EF625C74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44" y="2777642"/>
            <a:ext cx="1707042" cy="120332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C125BF-1B9A-5088-FE37-AF28EBA56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749" y="4227563"/>
            <a:ext cx="447433" cy="4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0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7092E-7CF1-E6E4-FCEB-23C971881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BED5-2DC3-CB09-A995-D0D96D266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52" y="365125"/>
            <a:ext cx="11533094" cy="1325563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Business</a:t>
            </a:r>
            <a:r>
              <a:rPr lang="en-US" sz="4000" dirty="0"/>
              <a:t>: World Model and Infrastructure as a Service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A28DBF-3B16-B842-F2BA-F6E611912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28411"/>
              </p:ext>
            </p:extLst>
          </p:nvPr>
        </p:nvGraphicFramePr>
        <p:xfrm>
          <a:off x="728865" y="1652107"/>
          <a:ext cx="10734268" cy="446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637">
                  <a:extLst>
                    <a:ext uri="{9D8B030D-6E8A-4147-A177-3AD203B41FA5}">
                      <a16:colId xmlns:a16="http://schemas.microsoft.com/office/drawing/2014/main" val="3207090197"/>
                    </a:ext>
                  </a:extLst>
                </a:gridCol>
                <a:gridCol w="3912542">
                  <a:extLst>
                    <a:ext uri="{9D8B030D-6E8A-4147-A177-3AD203B41FA5}">
                      <a16:colId xmlns:a16="http://schemas.microsoft.com/office/drawing/2014/main" val="583870924"/>
                    </a:ext>
                  </a:extLst>
                </a:gridCol>
                <a:gridCol w="3578089">
                  <a:extLst>
                    <a:ext uri="{9D8B030D-6E8A-4147-A177-3AD203B41FA5}">
                      <a16:colId xmlns:a16="http://schemas.microsoft.com/office/drawing/2014/main" val="3765123453"/>
                    </a:ext>
                  </a:extLst>
                </a:gridCol>
              </a:tblGrid>
              <a:tr h="759214"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Service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/>
                        <a:t>Customer</a:t>
                      </a:r>
                      <a:endParaRPr lang="en-US" sz="3100" dirty="0"/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100" dirty="0"/>
                        <a:t>Product</a:t>
                      </a:r>
                    </a:p>
                  </a:txBody>
                  <a:tcPr marL="101217" marR="101217" marT="50609" marB="50609" anchor="ctr"/>
                </a:tc>
                <a:extLst>
                  <a:ext uri="{0D108BD9-81ED-4DB2-BD59-A6C34878D82A}">
                    <a16:rowId xmlns:a16="http://schemas.microsoft.com/office/drawing/2014/main" val="1653347661"/>
                  </a:ext>
                </a:extLst>
              </a:tr>
              <a:tr h="1319608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/>
                        <a:t>Evaluation as a Service (API)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Customers who want to evaluate their policies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Robot companies pay to “test” their bots in our worlds</a:t>
                      </a:r>
                    </a:p>
                  </a:txBody>
                  <a:tcPr marL="101217" marR="101217" marT="50609" marB="50609" anchor="ctr"/>
                </a:tc>
                <a:extLst>
                  <a:ext uri="{0D108BD9-81ED-4DB2-BD59-A6C34878D82A}">
                    <a16:rowId xmlns:a16="http://schemas.microsoft.com/office/drawing/2014/main" val="3260588951"/>
                  </a:ext>
                </a:extLst>
              </a:tr>
              <a:tr h="1070247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Training and inference infrastructure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Customers who want custom policies based on their needs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/>
                        <a:t>We sell “training hours” in our world model</a:t>
                      </a:r>
                    </a:p>
                  </a:txBody>
                  <a:tcPr marL="101217" marR="101217" marT="50609" marB="50609" anchor="ctr"/>
                </a:tc>
                <a:extLst>
                  <a:ext uri="{0D108BD9-81ED-4DB2-BD59-A6C34878D82A}">
                    <a16:rowId xmlns:a16="http://schemas.microsoft.com/office/drawing/2014/main" val="482741264"/>
                  </a:ext>
                </a:extLst>
              </a:tr>
              <a:tr h="131960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Generalist policy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Customers who don't want to invest in training policies (robot hardware companies)</a:t>
                      </a:r>
                    </a:p>
                  </a:txBody>
                  <a:tcPr marL="101217" marR="101217" marT="50609" marB="50609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/>
                        <a:t>We sell the best in-house policy trained in our world model</a:t>
                      </a:r>
                    </a:p>
                  </a:txBody>
                  <a:tcPr marL="101217" marR="101217" marT="50609" marB="50609" anchor="ctr"/>
                </a:tc>
                <a:extLst>
                  <a:ext uri="{0D108BD9-81ED-4DB2-BD59-A6C34878D82A}">
                    <a16:rowId xmlns:a16="http://schemas.microsoft.com/office/drawing/2014/main" val="1377074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81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0778-8990-C3E5-C33F-440C16B10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D2F5-92D0-E044-5B41-216C2D0F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We Will Win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BCC1C-4334-8300-667B-111954EC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Segregated world model training data</a:t>
            </a:r>
          </a:p>
          <a:p>
            <a:pPr lvl="1"/>
            <a:r>
              <a:rPr lang="en-US" dirty="0"/>
              <a:t>No party has it all</a:t>
            </a:r>
          </a:p>
          <a:p>
            <a:pPr lvl="1"/>
            <a:r>
              <a:rPr lang="en-US" dirty="0"/>
              <a:t>Who acts now will build the best world model</a:t>
            </a:r>
          </a:p>
          <a:p>
            <a:r>
              <a:rPr lang="en-US" dirty="0"/>
              <a:t>The pretraining lead</a:t>
            </a:r>
          </a:p>
          <a:p>
            <a:pPr lvl="1"/>
            <a:r>
              <a:rPr lang="en-US" dirty="0"/>
              <a:t>We have the scaling curves and architecture. Catching up requires massive compute and data</a:t>
            </a:r>
          </a:p>
          <a:p>
            <a:r>
              <a:rPr lang="en-US" dirty="0"/>
              <a:t>Data flywheel</a:t>
            </a:r>
          </a:p>
          <a:p>
            <a:pPr lvl="1"/>
            <a:r>
              <a:rPr lang="en-US" dirty="0"/>
              <a:t>Companies that use our service will produce more data to refine our world model</a:t>
            </a:r>
          </a:p>
        </p:txBody>
      </p:sp>
    </p:spTree>
    <p:extLst>
      <p:ext uri="{BB962C8B-B14F-4D97-AF65-F5344CB8AC3E}">
        <p14:creationId xmlns:p14="http://schemas.microsoft.com/office/powerpoint/2010/main" val="416317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4A4DC-AE4E-0554-410D-BF92D3FF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the Team</a:t>
            </a:r>
          </a:p>
        </p:txBody>
      </p:sp>
      <p:pic>
        <p:nvPicPr>
          <p:cNvPr id="5" name="Content Placeholder 4" descr="A person with short black hair smiling&#10;&#10;AI-generated content may be incorrect.">
            <a:extLst>
              <a:ext uri="{FF2B5EF4-FFF2-40B4-BE49-F238E27FC236}">
                <a16:creationId xmlns:a16="http://schemas.microsoft.com/office/drawing/2014/main" id="{EDC66898-B4B8-2370-8145-9FD0A552A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053" y="2469325"/>
            <a:ext cx="2537229" cy="2433099"/>
          </a:xfrm>
        </p:spPr>
      </p:pic>
      <p:pic>
        <p:nvPicPr>
          <p:cNvPr id="7" name="Picture 6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B9529871-52A3-D06F-8334-00BAE76E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849" y="2469326"/>
            <a:ext cx="2433098" cy="2433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AED1B-F8A0-9C51-772D-461B98DD7A8F}"/>
              </a:ext>
            </a:extLst>
          </p:cNvPr>
          <p:cNvSpPr txBox="1"/>
          <p:nvPr/>
        </p:nvSpPr>
        <p:spPr>
          <a:xfrm>
            <a:off x="2415748" y="1992271"/>
            <a:ext cx="1791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Sherry Yang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8D9276-3860-46E2-E3E8-71E292F85750}"/>
              </a:ext>
            </a:extLst>
          </p:cNvPr>
          <p:cNvSpPr txBox="1"/>
          <p:nvPr/>
        </p:nvSpPr>
        <p:spPr>
          <a:xfrm>
            <a:off x="8128790" y="1992271"/>
            <a:ext cx="17059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Hieu Pham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AD2FF3-4BF5-F7C4-A27F-25A8E03F5BFE}"/>
              </a:ext>
            </a:extLst>
          </p:cNvPr>
          <p:cNvSpPr txBox="1">
            <a:spLocks/>
          </p:cNvSpPr>
          <p:nvPr/>
        </p:nvSpPr>
        <p:spPr>
          <a:xfrm>
            <a:off x="901302" y="5167226"/>
            <a:ext cx="4820728" cy="102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Have been building world models since 2023 (ICLR best paper on video as world model)</a:t>
            </a:r>
          </a:p>
          <a:p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BFC14C-0193-F287-527D-A3EB6C58F5A0}"/>
              </a:ext>
            </a:extLst>
          </p:cNvPr>
          <p:cNvSpPr txBox="1">
            <a:spLocks/>
          </p:cNvSpPr>
          <p:nvPr/>
        </p:nvSpPr>
        <p:spPr>
          <a:xfrm>
            <a:off x="7424342" y="5167225"/>
            <a:ext cx="4820728" cy="102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Infra and kernels at </a:t>
            </a:r>
            <a:r>
              <a:rPr lang="en-US" sz="1800" dirty="0" err="1"/>
              <a:t>xAI</a:t>
            </a:r>
            <a:r>
              <a:rPr lang="en-US" sz="1800" dirty="0"/>
              <a:t>/OpenAI</a:t>
            </a:r>
          </a:p>
        </p:txBody>
      </p:sp>
    </p:spTree>
    <p:extLst>
      <p:ext uri="{BB962C8B-B14F-4D97-AF65-F5344CB8AC3E}">
        <p14:creationId xmlns:p14="http://schemas.microsoft.com/office/powerpoint/2010/main" val="2013116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95968-F2B2-DA37-CEA6-1DC89DB4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Ask &amp;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187F6-BB5E-E271-1D7E-741DB6E32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Investing in the infrastructure that powers the next generation of physical AI</a:t>
            </a:r>
          </a:p>
        </p:txBody>
      </p:sp>
    </p:spTree>
    <p:extLst>
      <p:ext uri="{BB962C8B-B14F-4D97-AF65-F5344CB8AC3E}">
        <p14:creationId xmlns:p14="http://schemas.microsoft.com/office/powerpoint/2010/main" val="305699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3B698-3C96-D2B3-7763-ACF8A0F56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6550-7ED2-0154-4883-A8802DEAB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Post-Training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E6C9D5-4E27-EDD2-2C38-7B290EEDBB24}"/>
              </a:ext>
            </a:extLst>
          </p:cNvPr>
          <p:cNvSpPr txBox="1"/>
          <p:nvPr/>
        </p:nvSpPr>
        <p:spPr>
          <a:xfrm>
            <a:off x="1515762" y="1501681"/>
            <a:ext cx="916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Existing robot companies not closing the post-training gap</a:t>
            </a:r>
          </a:p>
        </p:txBody>
      </p:sp>
      <p:pic>
        <p:nvPicPr>
          <p:cNvPr id="3" name="Picture 2" descr="A black lightning bolt symbol&#10;&#10;AI-generated content may be incorrect.">
            <a:extLst>
              <a:ext uri="{FF2B5EF4-FFF2-40B4-BE49-F238E27FC236}">
                <a16:creationId xmlns:a16="http://schemas.microsoft.com/office/drawing/2014/main" id="{CB614CDD-7932-0247-E42B-DF7FF154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49" t="10098" r="25548" b="10098"/>
          <a:stretch>
            <a:fillRect/>
          </a:stretch>
        </p:blipFill>
        <p:spPr>
          <a:xfrm>
            <a:off x="5764936" y="4686379"/>
            <a:ext cx="407057" cy="664249"/>
          </a:xfrm>
          <a:prstGeom prst="rect">
            <a:avLst/>
          </a:prstGeom>
        </p:spPr>
      </p:pic>
      <p:pic>
        <p:nvPicPr>
          <p:cNvPr id="4" name="Picture 3" descr="A person using a computer to control a robot&#10;&#10;AI-generated content may be incorrect.">
            <a:extLst>
              <a:ext uri="{FF2B5EF4-FFF2-40B4-BE49-F238E27FC236}">
                <a16:creationId xmlns:a16="http://schemas.microsoft.com/office/drawing/2014/main" id="{D7AD6DB3-12E9-5BDE-1B79-4A329010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9" b="-2"/>
          <a:stretch>
            <a:fillRect/>
          </a:stretch>
        </p:blipFill>
        <p:spPr>
          <a:xfrm>
            <a:off x="3654176" y="2913732"/>
            <a:ext cx="1878881" cy="1293357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9EC940-CE1E-C497-3BF3-4294C7E8E950}"/>
              </a:ext>
            </a:extLst>
          </p:cNvPr>
          <p:cNvCxnSpPr>
            <a:cxnSpLocks/>
          </p:cNvCxnSpPr>
          <p:nvPr/>
        </p:nvCxnSpPr>
        <p:spPr>
          <a:xfrm>
            <a:off x="5975403" y="2553812"/>
            <a:ext cx="0" cy="3917092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9229AE-4E69-B61B-ED47-B58C9AB4B415}"/>
              </a:ext>
            </a:extLst>
          </p:cNvPr>
          <p:cNvSpPr txBox="1"/>
          <p:nvPr/>
        </p:nvSpPr>
        <p:spPr>
          <a:xfrm>
            <a:off x="3410318" y="2445007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 data companies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3CF739-EB43-4736-3C4F-B22D7350496F}"/>
              </a:ext>
            </a:extLst>
          </p:cNvPr>
          <p:cNvSpPr txBox="1"/>
          <p:nvPr/>
        </p:nvSpPr>
        <p:spPr>
          <a:xfrm>
            <a:off x="496783" y="2441289"/>
            <a:ext cx="234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companies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E56BDA-5468-F6A0-13EA-6407AFFCD15A}"/>
              </a:ext>
            </a:extLst>
          </p:cNvPr>
          <p:cNvGrpSpPr/>
          <p:nvPr/>
        </p:nvGrpSpPr>
        <p:grpSpPr>
          <a:xfrm>
            <a:off x="890387" y="2766187"/>
            <a:ext cx="1510576" cy="1493521"/>
            <a:chOff x="890387" y="2553812"/>
            <a:chExt cx="1510576" cy="1493521"/>
          </a:xfrm>
        </p:grpSpPr>
        <p:pic>
          <p:nvPicPr>
            <p:cNvPr id="36" name="Picture 35" descr="A black symbol on a white background&#10;&#10;AI-generated content may be incorrect.">
              <a:extLst>
                <a:ext uri="{FF2B5EF4-FFF2-40B4-BE49-F238E27FC236}">
                  <a16:creationId xmlns:a16="http://schemas.microsoft.com/office/drawing/2014/main" id="{58FD51CF-61E6-3F73-58D6-668FFB5AB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940" y="2553812"/>
              <a:ext cx="675633" cy="675633"/>
            </a:xfrm>
            <a:prstGeom prst="rect">
              <a:avLst/>
            </a:prstGeom>
          </p:spPr>
        </p:pic>
        <p:pic>
          <p:nvPicPr>
            <p:cNvPr id="31" name="Picture 3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B296D46F-0FEB-FA62-8FD8-D87180822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5330" y="3371700"/>
              <a:ext cx="675633" cy="675633"/>
            </a:xfrm>
            <a:prstGeom prst="rect">
              <a:avLst/>
            </a:prstGeom>
          </p:spPr>
        </p:pic>
        <p:pic>
          <p:nvPicPr>
            <p:cNvPr id="33" name="Picture 32" descr="A person wearing a mask&#10;&#10;AI-generated content may be incorrect.">
              <a:extLst>
                <a:ext uri="{FF2B5EF4-FFF2-40B4-BE49-F238E27FC236}">
                  <a16:creationId xmlns:a16="http://schemas.microsoft.com/office/drawing/2014/main" id="{260D9B78-53FB-44BF-AE6B-2C5F30C65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387" y="3370604"/>
              <a:ext cx="675633" cy="675633"/>
            </a:xfrm>
            <a:prstGeom prst="rect">
              <a:avLst/>
            </a:prstGeom>
          </p:spPr>
        </p:pic>
        <p:pic>
          <p:nvPicPr>
            <p:cNvPr id="38" name="Picture 37" descr="A logo of a company&#10;&#10;AI-generated content may be incorrect.">
              <a:extLst>
                <a:ext uri="{FF2B5EF4-FFF2-40B4-BE49-F238E27FC236}">
                  <a16:creationId xmlns:a16="http://schemas.microsoft.com/office/drawing/2014/main" id="{6C5CC890-F1E5-E9EC-BAAE-898DC922A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87" y="2613253"/>
              <a:ext cx="675633" cy="675633"/>
            </a:xfrm>
            <a:prstGeom prst="rect">
              <a:avLst/>
            </a:prstGeom>
          </p:spPr>
        </p:pic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C630F61-92BF-B6AD-2C2A-1CD36BD76634}"/>
              </a:ext>
            </a:extLst>
          </p:cNvPr>
          <p:cNvSpPr/>
          <p:nvPr/>
        </p:nvSpPr>
        <p:spPr>
          <a:xfrm>
            <a:off x="673683" y="4680687"/>
            <a:ext cx="1992727" cy="675632"/>
          </a:xfrm>
          <a:prstGeom prst="roundRect">
            <a:avLst/>
          </a:prstGeom>
          <a:solidFill>
            <a:schemeClr val="tx2">
              <a:lumMod val="75000"/>
              <a:lumOff val="25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Pretraining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131F5DC2-2B26-E7BE-3134-02488A187822}"/>
              </a:ext>
            </a:extLst>
          </p:cNvPr>
          <p:cNvSpPr/>
          <p:nvPr/>
        </p:nvSpPr>
        <p:spPr>
          <a:xfrm>
            <a:off x="3802695" y="4680687"/>
            <a:ext cx="1653993" cy="675632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SFT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84EFC62F-91F1-5DAA-BB77-76BDC4FCA1AF}"/>
              </a:ext>
            </a:extLst>
          </p:cNvPr>
          <p:cNvSpPr/>
          <p:nvPr/>
        </p:nvSpPr>
        <p:spPr>
          <a:xfrm>
            <a:off x="6592973" y="4686379"/>
            <a:ext cx="2222985" cy="664249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4FCE260-90BF-0D16-83BE-208642C32546}"/>
              </a:ext>
            </a:extLst>
          </p:cNvPr>
          <p:cNvSpPr/>
          <p:nvPr/>
        </p:nvSpPr>
        <p:spPr>
          <a:xfrm>
            <a:off x="9952243" y="4686379"/>
            <a:ext cx="1653993" cy="664249"/>
          </a:xfrm>
          <a:prstGeom prst="roundRect">
            <a:avLst/>
          </a:prstGeom>
          <a:solidFill>
            <a:srgbClr val="FF7E79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9600C8-1D4A-6810-0B45-6FB9B296B697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66410" y="5018503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C612148-0276-8AFA-B8D5-0D798BF9CDD7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456688" y="5018503"/>
            <a:ext cx="1136285" cy="1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1E1894-55AA-D46B-47E3-31CDA508BCCA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8815958" y="5018504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7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EC6F8-6F98-8E6C-714D-3BE220A7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96063-82CB-2947-1338-D46C340D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Post-Training Gap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E40CC9-8219-9FEB-FE7B-06550C1DC8D3}"/>
              </a:ext>
            </a:extLst>
          </p:cNvPr>
          <p:cNvSpPr txBox="1"/>
          <p:nvPr/>
        </p:nvSpPr>
        <p:spPr>
          <a:xfrm>
            <a:off x="1515762" y="1501681"/>
            <a:ext cx="916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build post-training for physical domains</a:t>
            </a:r>
          </a:p>
        </p:txBody>
      </p:sp>
      <p:pic>
        <p:nvPicPr>
          <p:cNvPr id="3" name="Picture 2" descr="A black lightning bolt symbol&#10;&#10;AI-generated content may be incorrect.">
            <a:extLst>
              <a:ext uri="{FF2B5EF4-FFF2-40B4-BE49-F238E27FC236}">
                <a16:creationId xmlns:a16="http://schemas.microsoft.com/office/drawing/2014/main" id="{5240EE05-2C67-FBDB-5301-45F753EE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49" t="10098" r="25548" b="10098"/>
          <a:stretch>
            <a:fillRect/>
          </a:stretch>
        </p:blipFill>
        <p:spPr>
          <a:xfrm>
            <a:off x="5764936" y="4686379"/>
            <a:ext cx="407057" cy="664249"/>
          </a:xfrm>
          <a:prstGeom prst="rect">
            <a:avLst/>
          </a:prstGeom>
        </p:spPr>
      </p:pic>
      <p:pic>
        <p:nvPicPr>
          <p:cNvPr id="4" name="Picture 3" descr="A person using a computer to control a robot&#10;&#10;AI-generated content may be incorrect.">
            <a:extLst>
              <a:ext uri="{FF2B5EF4-FFF2-40B4-BE49-F238E27FC236}">
                <a16:creationId xmlns:a16="http://schemas.microsoft.com/office/drawing/2014/main" id="{49C89CC4-9F4B-72BC-C126-61AB95B567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29" b="-2"/>
          <a:stretch>
            <a:fillRect/>
          </a:stretch>
        </p:blipFill>
        <p:spPr>
          <a:xfrm>
            <a:off x="3654176" y="2913732"/>
            <a:ext cx="1878881" cy="1293357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7053A7-175A-B4D6-78F4-B67ECAD1BCE1}"/>
              </a:ext>
            </a:extLst>
          </p:cNvPr>
          <p:cNvCxnSpPr>
            <a:cxnSpLocks/>
          </p:cNvCxnSpPr>
          <p:nvPr/>
        </p:nvCxnSpPr>
        <p:spPr>
          <a:xfrm>
            <a:off x="5975403" y="2553812"/>
            <a:ext cx="0" cy="3917092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3A4320-FB61-34CF-9059-C5D1129D0226}"/>
              </a:ext>
            </a:extLst>
          </p:cNvPr>
          <p:cNvSpPr txBox="1"/>
          <p:nvPr/>
        </p:nvSpPr>
        <p:spPr>
          <a:xfrm>
            <a:off x="3410318" y="2445007"/>
            <a:ext cx="243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Robot data companies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056EFF-627C-7338-06A3-58270477821A}"/>
              </a:ext>
            </a:extLst>
          </p:cNvPr>
          <p:cNvSpPr txBox="1"/>
          <p:nvPr/>
        </p:nvSpPr>
        <p:spPr>
          <a:xfrm>
            <a:off x="496783" y="2441289"/>
            <a:ext cx="234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Robot companies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E118BE-C92A-1318-FC47-86559F01FF7E}"/>
              </a:ext>
            </a:extLst>
          </p:cNvPr>
          <p:cNvGrpSpPr/>
          <p:nvPr/>
        </p:nvGrpSpPr>
        <p:grpSpPr>
          <a:xfrm>
            <a:off x="890387" y="2766187"/>
            <a:ext cx="1510576" cy="1493521"/>
            <a:chOff x="890387" y="2553812"/>
            <a:chExt cx="1510576" cy="1493521"/>
          </a:xfrm>
        </p:grpSpPr>
        <p:pic>
          <p:nvPicPr>
            <p:cNvPr id="36" name="Picture 35" descr="A black symbol on a white background&#10;&#10;AI-generated content may be incorrect.">
              <a:extLst>
                <a:ext uri="{FF2B5EF4-FFF2-40B4-BE49-F238E27FC236}">
                  <a16:creationId xmlns:a16="http://schemas.microsoft.com/office/drawing/2014/main" id="{63612416-4AAB-2736-8CBE-749B4E822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7940" y="2553812"/>
              <a:ext cx="675633" cy="675633"/>
            </a:xfrm>
            <a:prstGeom prst="rect">
              <a:avLst/>
            </a:prstGeom>
          </p:spPr>
        </p:pic>
        <p:pic>
          <p:nvPicPr>
            <p:cNvPr id="31" name="Picture 30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46E31BB3-57F4-E71B-4AD9-C1EAD8DB2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5330" y="3371700"/>
              <a:ext cx="675633" cy="675633"/>
            </a:xfrm>
            <a:prstGeom prst="rect">
              <a:avLst/>
            </a:prstGeom>
          </p:spPr>
        </p:pic>
        <p:pic>
          <p:nvPicPr>
            <p:cNvPr id="33" name="Picture 32" descr="A person wearing a mask&#10;&#10;AI-generated content may be incorrect.">
              <a:extLst>
                <a:ext uri="{FF2B5EF4-FFF2-40B4-BE49-F238E27FC236}">
                  <a16:creationId xmlns:a16="http://schemas.microsoft.com/office/drawing/2014/main" id="{F212C8E5-2E57-019F-0294-B645DD96C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387" y="3370604"/>
              <a:ext cx="675633" cy="675633"/>
            </a:xfrm>
            <a:prstGeom prst="rect">
              <a:avLst/>
            </a:prstGeom>
          </p:spPr>
        </p:pic>
        <p:pic>
          <p:nvPicPr>
            <p:cNvPr id="38" name="Picture 37" descr="A logo of a company&#10;&#10;AI-generated content may be incorrect.">
              <a:extLst>
                <a:ext uri="{FF2B5EF4-FFF2-40B4-BE49-F238E27FC236}">
                  <a16:creationId xmlns:a16="http://schemas.microsoft.com/office/drawing/2014/main" id="{E12A5297-3893-3F17-5770-C9CDAEF9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387" y="2613253"/>
              <a:ext cx="675633" cy="675633"/>
            </a:xfrm>
            <a:prstGeom prst="rect">
              <a:avLst/>
            </a:prstGeom>
          </p:spPr>
        </p:pic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026B232-16FA-AA77-DDAA-84AD70D29E86}"/>
              </a:ext>
            </a:extLst>
          </p:cNvPr>
          <p:cNvSpPr/>
          <p:nvPr/>
        </p:nvSpPr>
        <p:spPr>
          <a:xfrm>
            <a:off x="673683" y="4680687"/>
            <a:ext cx="1992727" cy="675632"/>
          </a:xfrm>
          <a:prstGeom prst="roundRect">
            <a:avLst/>
          </a:prstGeom>
          <a:solidFill>
            <a:schemeClr val="tx2">
              <a:lumMod val="75000"/>
              <a:lumOff val="25000"/>
              <a:alpha val="3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Pretraining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AA05D29-5F0A-1CA2-3001-DE22A6689CEF}"/>
              </a:ext>
            </a:extLst>
          </p:cNvPr>
          <p:cNvSpPr/>
          <p:nvPr/>
        </p:nvSpPr>
        <p:spPr>
          <a:xfrm>
            <a:off x="3802695" y="4680687"/>
            <a:ext cx="1653993" cy="675632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SFT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6238C8C-2A2E-46A1-8492-17155DC03327}"/>
              </a:ext>
            </a:extLst>
          </p:cNvPr>
          <p:cNvSpPr/>
          <p:nvPr/>
        </p:nvSpPr>
        <p:spPr>
          <a:xfrm>
            <a:off x="6592973" y="4686379"/>
            <a:ext cx="2222985" cy="664249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5FD9B54-7745-A620-30E0-744DBF9A69D8}"/>
              </a:ext>
            </a:extLst>
          </p:cNvPr>
          <p:cNvSpPr/>
          <p:nvPr/>
        </p:nvSpPr>
        <p:spPr>
          <a:xfrm>
            <a:off x="9952243" y="4686379"/>
            <a:ext cx="1653993" cy="664249"/>
          </a:xfrm>
          <a:prstGeom prst="roundRect">
            <a:avLst/>
          </a:prstGeom>
          <a:solidFill>
            <a:srgbClr val="FF7E79">
              <a:alpha val="3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1ED5E3-74F7-7D5C-065A-1AC7ABA5C0ED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2666410" y="5018503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455118-4E49-4BF7-845D-21D29BEB7360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5456688" y="5018503"/>
            <a:ext cx="1136285" cy="1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60763E-12C8-68D8-4170-A96ED75AC47E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8815958" y="5018504"/>
            <a:ext cx="1136285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5915819-9EB2-49B8-E448-5BC189495BE8}"/>
              </a:ext>
            </a:extLst>
          </p:cNvPr>
          <p:cNvGrpSpPr/>
          <p:nvPr/>
        </p:nvGrpSpPr>
        <p:grpSpPr>
          <a:xfrm>
            <a:off x="8271077" y="2913732"/>
            <a:ext cx="2113710" cy="1650403"/>
            <a:chOff x="4407781" y="2422871"/>
            <a:chExt cx="3989510" cy="31150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3C2122-2314-B74B-2312-83D19A9E3E76}"/>
                </a:ext>
              </a:extLst>
            </p:cNvPr>
            <p:cNvGrpSpPr/>
            <p:nvPr/>
          </p:nvGrpSpPr>
          <p:grpSpPr>
            <a:xfrm>
              <a:off x="4407781" y="2468905"/>
              <a:ext cx="3989510" cy="3069010"/>
              <a:chOff x="6171581" y="2665344"/>
              <a:chExt cx="2165926" cy="823473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037FA9C0-2981-7B7E-C4E3-D5C173BC9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63" t="88588" r="26775" b="1432"/>
              <a:stretch/>
            </p:blipFill>
            <p:spPr bwMode="auto">
              <a:xfrm>
                <a:off x="6622345" y="3329978"/>
                <a:ext cx="1264396" cy="158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66B15D7-1A52-AE86-E8C9-44C66B64FC12}"/>
                  </a:ext>
                </a:extLst>
              </p:cNvPr>
              <p:cNvSpPr/>
              <p:nvPr/>
            </p:nvSpPr>
            <p:spPr>
              <a:xfrm>
                <a:off x="6171581" y="2665344"/>
                <a:ext cx="2165926" cy="723474"/>
              </a:xfrm>
              <a:prstGeom prst="rect">
                <a:avLst/>
              </a:prstGeom>
              <a:gradFill flip="none" rotWithShape="1">
                <a:gsLst>
                  <a:gs pos="0">
                    <a:srgbClr val="B3CAFC"/>
                  </a:gs>
                  <a:gs pos="46000">
                    <a:srgbClr val="3B5B85"/>
                  </a:gs>
                  <a:gs pos="100000">
                    <a:srgbClr val="2A3A4A"/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3137E699-3ECC-BA98-5225-3F6A4864E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062" y="2814450"/>
              <a:ext cx="2328945" cy="232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47094-366E-AEBF-52BC-DA672F51D940}"/>
                </a:ext>
              </a:extLst>
            </p:cNvPr>
            <p:cNvSpPr txBox="1"/>
            <p:nvPr/>
          </p:nvSpPr>
          <p:spPr>
            <a:xfrm>
              <a:off x="4511706" y="2422871"/>
              <a:ext cx="3781654" cy="7732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00"/>
                  </a:solidFill>
                </a:rPr>
                <a:t>OneWorld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AE81ECA-AB87-7201-A743-51AA296D0392}"/>
              </a:ext>
            </a:extLst>
          </p:cNvPr>
          <p:cNvSpPr txBox="1"/>
          <p:nvPr/>
        </p:nvSpPr>
        <p:spPr>
          <a:xfrm>
            <a:off x="9123520" y="2467996"/>
            <a:ext cx="453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</p:spTree>
    <p:extLst>
      <p:ext uri="{BB962C8B-B14F-4D97-AF65-F5344CB8AC3E}">
        <p14:creationId xmlns:p14="http://schemas.microsoft.com/office/powerpoint/2010/main" val="27042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6CD25-E651-E3E3-35FB-F7496EBC0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6;p16">
            <a:extLst>
              <a:ext uri="{FF2B5EF4-FFF2-40B4-BE49-F238E27FC236}">
                <a16:creationId xmlns:a16="http://schemas.microsoft.com/office/drawing/2014/main" id="{D0746657-D387-2951-03BE-4EA9C181135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749" t="8172" r="28953" b="49679"/>
          <a:stretch>
            <a:fillRect/>
          </a:stretch>
        </p:blipFill>
        <p:spPr>
          <a:xfrm>
            <a:off x="4231070" y="3341212"/>
            <a:ext cx="3474788" cy="2536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3CF0E-F251-52C6-0142-EF503DDC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is Physical Post-Training Hard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B80FDD-94F3-B41A-8E5F-67A359DE493B}"/>
              </a:ext>
            </a:extLst>
          </p:cNvPr>
          <p:cNvSpPr txBox="1"/>
          <p:nvPr/>
        </p:nvSpPr>
        <p:spPr>
          <a:xfrm>
            <a:off x="1515762" y="1501681"/>
            <a:ext cx="9160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Can’t do RL in the physical world world</a:t>
            </a:r>
          </a:p>
        </p:txBody>
      </p:sp>
      <p:pic>
        <p:nvPicPr>
          <p:cNvPr id="3" name="Picture 2" descr="A black lightning bolt symbol&#10;&#10;AI-generated content may be incorrect.">
            <a:extLst>
              <a:ext uri="{FF2B5EF4-FFF2-40B4-BE49-F238E27FC236}">
                <a16:creationId xmlns:a16="http://schemas.microsoft.com/office/drawing/2014/main" id="{0714D87A-DC41-3F38-757A-4406D3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49" t="10098" r="25548" b="10098"/>
          <a:stretch>
            <a:fillRect/>
          </a:stretch>
        </p:blipFill>
        <p:spPr>
          <a:xfrm>
            <a:off x="5791352" y="4166971"/>
            <a:ext cx="331064" cy="6642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135901A-F907-E400-CE1F-D61D00FE0335}"/>
              </a:ext>
            </a:extLst>
          </p:cNvPr>
          <p:cNvGrpSpPr/>
          <p:nvPr/>
        </p:nvGrpSpPr>
        <p:grpSpPr>
          <a:xfrm>
            <a:off x="2646939" y="3412295"/>
            <a:ext cx="1938338" cy="2173604"/>
            <a:chOff x="1375842" y="1786365"/>
            <a:chExt cx="2682999" cy="30086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3AEFAF-19FF-FF33-D628-1F471802527B}"/>
                </a:ext>
              </a:extLst>
            </p:cNvPr>
            <p:cNvSpPr/>
            <p:nvPr/>
          </p:nvSpPr>
          <p:spPr>
            <a:xfrm>
              <a:off x="1375842" y="1786365"/>
              <a:ext cx="2682999" cy="3008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A white robotic arm with black background&#10;&#10;AI-generated content may be incorrect.">
              <a:extLst>
                <a:ext uri="{FF2B5EF4-FFF2-40B4-BE49-F238E27FC236}">
                  <a16:creationId xmlns:a16="http://schemas.microsoft.com/office/drawing/2014/main" id="{E7B22230-C18F-97E2-37B2-37F743FF5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8759" y="2020688"/>
              <a:ext cx="2222500" cy="2540000"/>
            </a:xfrm>
            <a:prstGeom prst="rect">
              <a:avLst/>
            </a:prstGeom>
          </p:spPr>
        </p:pic>
      </p:grpSp>
      <p:pic>
        <p:nvPicPr>
          <p:cNvPr id="15" name="Picture 4">
            <a:extLst>
              <a:ext uri="{FF2B5EF4-FFF2-40B4-BE49-F238E27FC236}">
                <a16:creationId xmlns:a16="http://schemas.microsoft.com/office/drawing/2014/main" id="{0EEF31E2-6AD8-9E6F-608E-A0056D51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58" y="3531828"/>
            <a:ext cx="1486676" cy="148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AD0531-9821-5FEF-5D91-FB5C9F4257C3}"/>
              </a:ext>
            </a:extLst>
          </p:cNvPr>
          <p:cNvSpPr txBox="1"/>
          <p:nvPr/>
        </p:nvSpPr>
        <p:spPr>
          <a:xfrm>
            <a:off x="7453955" y="3005633"/>
            <a:ext cx="1990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Physical World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A36DD7-E7A6-7DF4-FDE2-0B90F76554A4}"/>
              </a:ext>
            </a:extLst>
          </p:cNvPr>
          <p:cNvSpPr txBox="1"/>
          <p:nvPr/>
        </p:nvSpPr>
        <p:spPr>
          <a:xfrm>
            <a:off x="2745050" y="2090375"/>
            <a:ext cx="670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Need to run physical robot to get reward (one action at a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Settings are limited to the physical scene (one scene at a time)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1D9518-C45C-7F8A-E1B8-A6F320F3F544}"/>
              </a:ext>
            </a:extLst>
          </p:cNvPr>
          <p:cNvCxnSpPr>
            <a:cxnSpLocks/>
          </p:cNvCxnSpPr>
          <p:nvPr/>
        </p:nvCxnSpPr>
        <p:spPr>
          <a:xfrm>
            <a:off x="5975403" y="3111500"/>
            <a:ext cx="0" cy="3359404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4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0EAE1-1780-3B3C-5AF6-F53D5643F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DC031-D609-FE0A-A3E7-B27C0E02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Solution: World Model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6B6DF0-99EA-FF6E-8D5D-4911C7DFA906}"/>
              </a:ext>
            </a:extLst>
          </p:cNvPr>
          <p:cNvSpPr txBox="1"/>
          <p:nvPr/>
        </p:nvSpPr>
        <p:spPr>
          <a:xfrm>
            <a:off x="724561" y="1501681"/>
            <a:ext cx="1074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world model is learned from data and runs in the cloud</a:t>
            </a:r>
          </a:p>
        </p:txBody>
      </p:sp>
      <p:pic>
        <p:nvPicPr>
          <p:cNvPr id="14" name="Picture 13" descr="A white robotic arm with black background&#10;&#10;AI-generated content may be incorrect.">
            <a:extLst>
              <a:ext uri="{FF2B5EF4-FFF2-40B4-BE49-F238E27FC236}">
                <a16:creationId xmlns:a16="http://schemas.microsoft.com/office/drawing/2014/main" id="{AD514915-B2C4-A402-1A21-E19FC722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960" y="3598287"/>
            <a:ext cx="1605650" cy="18350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CB603F4-6966-E943-BCA0-EAAC3EA92C25}"/>
              </a:ext>
            </a:extLst>
          </p:cNvPr>
          <p:cNvSpPr txBox="1"/>
          <p:nvPr/>
        </p:nvSpPr>
        <p:spPr>
          <a:xfrm>
            <a:off x="7608498" y="2956840"/>
            <a:ext cx="17293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World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5A018-3DAD-5F09-21F8-6BD9B6AB779D}"/>
              </a:ext>
            </a:extLst>
          </p:cNvPr>
          <p:cNvSpPr txBox="1"/>
          <p:nvPr/>
        </p:nvSpPr>
        <p:spPr>
          <a:xfrm>
            <a:off x="3896487" y="2090375"/>
            <a:ext cx="4399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200" dirty="0"/>
              <a:t>Can be queried in parallel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dirty="0"/>
              <a:t>Can simulate an arbitrary scene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700336-2095-F152-8376-52211C92FFBB}"/>
              </a:ext>
            </a:extLst>
          </p:cNvPr>
          <p:cNvGrpSpPr/>
          <p:nvPr/>
        </p:nvGrpSpPr>
        <p:grpSpPr>
          <a:xfrm>
            <a:off x="7228184" y="3531828"/>
            <a:ext cx="2416401" cy="1886747"/>
            <a:chOff x="7228184" y="3531828"/>
            <a:chExt cx="2416401" cy="1886747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A9CC199D-BB71-04CD-2806-891C21CFBC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858" y="3531828"/>
              <a:ext cx="1486676" cy="1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4A671F-01BA-69D1-38F8-967FED9F5C75}"/>
                </a:ext>
              </a:extLst>
            </p:cNvPr>
            <p:cNvGrpSpPr/>
            <p:nvPr/>
          </p:nvGrpSpPr>
          <p:grpSpPr>
            <a:xfrm>
              <a:off x="7228184" y="3559710"/>
              <a:ext cx="2416401" cy="1858865"/>
              <a:chOff x="6171581" y="2665344"/>
              <a:chExt cx="2165926" cy="823473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09751C69-A806-65C3-04F6-D86E2D2F8E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63" t="88588" r="26775" b="1432"/>
              <a:stretch/>
            </p:blipFill>
            <p:spPr bwMode="auto">
              <a:xfrm>
                <a:off x="6622345" y="3329978"/>
                <a:ext cx="1264396" cy="158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15BD14-BBD2-063D-D604-AF3AF59A732D}"/>
                  </a:ext>
                </a:extLst>
              </p:cNvPr>
              <p:cNvSpPr/>
              <p:nvPr/>
            </p:nvSpPr>
            <p:spPr>
              <a:xfrm>
                <a:off x="6171581" y="2665344"/>
                <a:ext cx="2165926" cy="723474"/>
              </a:xfrm>
              <a:prstGeom prst="rect">
                <a:avLst/>
              </a:prstGeom>
              <a:gradFill flip="none" rotWithShape="1">
                <a:gsLst>
                  <a:gs pos="0">
                    <a:srgbClr val="B3CAFC"/>
                  </a:gs>
                  <a:gs pos="46000">
                    <a:srgbClr val="3B5B85"/>
                  </a:gs>
                  <a:gs pos="100000">
                    <a:srgbClr val="2A3A4A"/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618B2872-FA90-A5F7-3FD4-804770847B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76" y="3769003"/>
              <a:ext cx="1410616" cy="141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2AAB62-1516-3458-2C58-95DDC53F0585}"/>
                </a:ext>
              </a:extLst>
            </p:cNvPr>
            <p:cNvSpPr txBox="1"/>
            <p:nvPr/>
          </p:nvSpPr>
          <p:spPr>
            <a:xfrm>
              <a:off x="7291130" y="3531828"/>
              <a:ext cx="2290505" cy="468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00"/>
                  </a:solidFill>
                </a:rPr>
                <a:t>OneWorld</a:t>
              </a:r>
            </a:p>
          </p:txBody>
        </p:sp>
      </p:grpSp>
      <p:pic>
        <p:nvPicPr>
          <p:cNvPr id="83" name="Picture 82">
            <a:extLst>
              <a:ext uri="{FF2B5EF4-FFF2-40B4-BE49-F238E27FC236}">
                <a16:creationId xmlns:a16="http://schemas.microsoft.com/office/drawing/2014/main" id="{51CFB79B-58B9-8754-1488-7606F19739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3" r="28024"/>
          <a:stretch/>
        </p:blipFill>
        <p:spPr>
          <a:xfrm>
            <a:off x="4636976" y="3531579"/>
            <a:ext cx="2352371" cy="18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9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C37AC-B432-7D8B-E302-4E3D0E03A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D24FE0-F45E-74D3-D6B5-B3553DF24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6294" r="65252" b="51542"/>
          <a:stretch/>
        </p:blipFill>
        <p:spPr>
          <a:xfrm>
            <a:off x="6801284" y="3688255"/>
            <a:ext cx="4813469" cy="1052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1D4D022-A074-993F-2B00-F347E7F7C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7862" y="4582595"/>
                <a:ext cx="2450901" cy="594846"/>
              </a:xfrm>
            </p:spPr>
            <p:txBody>
              <a:bodyPr anchor="ctr" anchorCtr="0"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200" dirty="0"/>
                  <a:t>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C1D4D022-A074-993F-2B00-F347E7F7C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7862" y="4582595"/>
                <a:ext cx="2450901" cy="594846"/>
              </a:xfr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BE83AE3-DBAD-BB40-3A23-45915150F3D2}"/>
              </a:ext>
            </a:extLst>
          </p:cNvPr>
          <p:cNvSpPr txBox="1">
            <a:spLocks/>
          </p:cNvSpPr>
          <p:nvPr/>
        </p:nvSpPr>
        <p:spPr>
          <a:xfrm>
            <a:off x="7636469" y="2946513"/>
            <a:ext cx="3211145" cy="779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Generated video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92CE27-9AFB-E3F0-EEF7-4E096386CB47}"/>
              </a:ext>
            </a:extLst>
          </p:cNvPr>
          <p:cNvGrpSpPr/>
          <p:nvPr/>
        </p:nvGrpSpPr>
        <p:grpSpPr>
          <a:xfrm>
            <a:off x="792996" y="3114755"/>
            <a:ext cx="2697026" cy="1781181"/>
            <a:chOff x="402782" y="2966940"/>
            <a:chExt cx="2697026" cy="178118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4922238-B7D7-8CA5-7F07-DBB6880558EB}"/>
                </a:ext>
              </a:extLst>
            </p:cNvPr>
            <p:cNvGrpSpPr/>
            <p:nvPr/>
          </p:nvGrpSpPr>
          <p:grpSpPr>
            <a:xfrm>
              <a:off x="402782" y="2966940"/>
              <a:ext cx="2697026" cy="1325563"/>
              <a:chOff x="402782" y="2966940"/>
              <a:chExt cx="2697026" cy="132556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440E27D-781E-1190-B671-8526210AED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13" t="36294" r="85969" b="51542"/>
              <a:stretch/>
            </p:blipFill>
            <p:spPr>
              <a:xfrm>
                <a:off x="402782" y="2966940"/>
                <a:ext cx="1988609" cy="1325563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712D6AD-BCCD-6A24-383B-D9DFAC5BB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0534" y="3497457"/>
                <a:ext cx="589274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1A7754C-7AFA-A6EE-6531-BC6FB1603707}"/>
                </a:ext>
              </a:extLst>
            </p:cNvPr>
            <p:cNvCxnSpPr>
              <a:cxnSpLocks/>
            </p:cNvCxnSpPr>
            <p:nvPr/>
          </p:nvCxnSpPr>
          <p:spPr>
            <a:xfrm>
              <a:off x="2510534" y="4748121"/>
              <a:ext cx="5892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6319F7-441D-DA02-F5B9-60D6A8F32256}"/>
              </a:ext>
            </a:extLst>
          </p:cNvPr>
          <p:cNvGrpSpPr/>
          <p:nvPr/>
        </p:nvGrpSpPr>
        <p:grpSpPr>
          <a:xfrm>
            <a:off x="452387" y="2414351"/>
            <a:ext cx="6281583" cy="1800284"/>
            <a:chOff x="62173" y="2266536"/>
            <a:chExt cx="6281583" cy="1800284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FD91EED-B212-202C-9A0F-D038552A5058}"/>
                </a:ext>
              </a:extLst>
            </p:cNvPr>
            <p:cNvCxnSpPr>
              <a:cxnSpLocks/>
            </p:cNvCxnSpPr>
            <p:nvPr/>
          </p:nvCxnSpPr>
          <p:spPr>
            <a:xfrm>
              <a:off x="5754482" y="4066820"/>
              <a:ext cx="5892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4C32960B-31F6-C0F4-04C2-6AC17FD603FF}"/>
                </a:ext>
              </a:extLst>
            </p:cNvPr>
            <p:cNvSpPr txBox="1">
              <a:spLocks/>
            </p:cNvSpPr>
            <p:nvPr/>
          </p:nvSpPr>
          <p:spPr>
            <a:xfrm>
              <a:off x="62173" y="2266536"/>
              <a:ext cx="2825341" cy="876343"/>
            </a:xfrm>
            <a:prstGeom prst="rect">
              <a:avLst/>
            </a:prstGeom>
          </p:spPr>
          <p:txBody>
            <a:bodyPr vert="horz" lIns="91440" tIns="45720" rIns="91440" bIns="45720" rtlCol="0" anchor="ctr" anchorCtr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2200" dirty="0"/>
                <a:t>Observation</a:t>
              </a:r>
              <a:r>
                <a:rPr lang="en-US" sz="1800" dirty="0"/>
                <a:t> (</a:t>
              </a:r>
              <a:r>
                <a:rPr lang="en-US" sz="2200" dirty="0"/>
                <a:t>image</a:t>
              </a:r>
              <a:r>
                <a:rPr lang="en-US" sz="1800" dirty="0"/>
                <a:t>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A60B31-FF07-ECF2-5A5F-E5F499347134}"/>
              </a:ext>
            </a:extLst>
          </p:cNvPr>
          <p:cNvGrpSpPr/>
          <p:nvPr/>
        </p:nvGrpSpPr>
        <p:grpSpPr>
          <a:xfrm>
            <a:off x="3632375" y="3290694"/>
            <a:ext cx="2416401" cy="1886747"/>
            <a:chOff x="7228184" y="3531828"/>
            <a:chExt cx="2416401" cy="188674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D1A2206-036B-380F-CEB1-56731D075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858" y="3531828"/>
              <a:ext cx="1486676" cy="1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0DD1A5-BEB4-4091-E277-BF9E44778652}"/>
                </a:ext>
              </a:extLst>
            </p:cNvPr>
            <p:cNvGrpSpPr/>
            <p:nvPr/>
          </p:nvGrpSpPr>
          <p:grpSpPr>
            <a:xfrm>
              <a:off x="7228184" y="3559710"/>
              <a:ext cx="2416401" cy="1858865"/>
              <a:chOff x="6171581" y="2665344"/>
              <a:chExt cx="2165926" cy="823473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201B1E8B-00A6-B4B9-9405-FFCD82BC8E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63" t="88588" r="26775" b="1432"/>
              <a:stretch/>
            </p:blipFill>
            <p:spPr bwMode="auto">
              <a:xfrm>
                <a:off x="6622345" y="3329978"/>
                <a:ext cx="1264396" cy="158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BD52B8-1A56-A7D3-6F24-DE2FABE7E2D6}"/>
                  </a:ext>
                </a:extLst>
              </p:cNvPr>
              <p:cNvSpPr/>
              <p:nvPr/>
            </p:nvSpPr>
            <p:spPr>
              <a:xfrm>
                <a:off x="6171581" y="2665344"/>
                <a:ext cx="2165926" cy="723474"/>
              </a:xfrm>
              <a:prstGeom prst="rect">
                <a:avLst/>
              </a:prstGeom>
              <a:gradFill flip="none" rotWithShape="1">
                <a:gsLst>
                  <a:gs pos="0">
                    <a:srgbClr val="B3CAFC"/>
                  </a:gs>
                  <a:gs pos="46000">
                    <a:srgbClr val="3B5B85"/>
                  </a:gs>
                  <a:gs pos="100000">
                    <a:srgbClr val="2A3A4A"/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7F8360C-30DC-65A1-86AA-64655E292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76" y="3769003"/>
              <a:ext cx="1410616" cy="141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06E9DBE-CA21-B3F2-9CAF-21C0DE739C0D}"/>
                </a:ext>
              </a:extLst>
            </p:cNvPr>
            <p:cNvSpPr txBox="1"/>
            <p:nvPr/>
          </p:nvSpPr>
          <p:spPr>
            <a:xfrm>
              <a:off x="7291130" y="3531828"/>
              <a:ext cx="2290505" cy="468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00"/>
                  </a:solidFill>
                </a:rPr>
                <a:t>OneWorld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DE8FA15-9BC1-4E57-2B20-8DE7F704C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Solution: World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48E608-3A83-090D-D016-6954C6BC237F}"/>
              </a:ext>
            </a:extLst>
          </p:cNvPr>
          <p:cNvSpPr txBox="1"/>
          <p:nvPr/>
        </p:nvSpPr>
        <p:spPr>
          <a:xfrm>
            <a:off x="724561" y="1501681"/>
            <a:ext cx="1074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world model takes observations and actions and generates videos</a:t>
            </a:r>
          </a:p>
        </p:txBody>
      </p:sp>
    </p:spTree>
    <p:extLst>
      <p:ext uri="{BB962C8B-B14F-4D97-AF65-F5344CB8AC3E}">
        <p14:creationId xmlns:p14="http://schemas.microsoft.com/office/powerpoint/2010/main" val="198855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DA4FC-7567-283C-9C4B-1DDA0C8EB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308B8D2-358F-DEBC-5FB5-8615F4237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36294" r="65252" b="51542"/>
          <a:stretch/>
        </p:blipFill>
        <p:spPr>
          <a:xfrm>
            <a:off x="6801284" y="3688255"/>
            <a:ext cx="4813469" cy="105276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9D96FA3-312C-2179-2FFD-2E1398E71892}"/>
              </a:ext>
            </a:extLst>
          </p:cNvPr>
          <p:cNvSpPr txBox="1">
            <a:spLocks/>
          </p:cNvSpPr>
          <p:nvPr/>
        </p:nvSpPr>
        <p:spPr>
          <a:xfrm>
            <a:off x="7636469" y="2946513"/>
            <a:ext cx="3211145" cy="779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Generated video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8CD7929-B906-FCFE-A6B5-13E2DBBEE6B2}"/>
              </a:ext>
            </a:extLst>
          </p:cNvPr>
          <p:cNvCxnSpPr>
            <a:cxnSpLocks/>
          </p:cNvCxnSpPr>
          <p:nvPr/>
        </p:nvCxnSpPr>
        <p:spPr>
          <a:xfrm>
            <a:off x="6144696" y="4214635"/>
            <a:ext cx="589274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2E90D4B-4BB6-1F7E-95FC-485EF4D103E0}"/>
              </a:ext>
            </a:extLst>
          </p:cNvPr>
          <p:cNvGrpSpPr/>
          <p:nvPr/>
        </p:nvGrpSpPr>
        <p:grpSpPr>
          <a:xfrm>
            <a:off x="3632375" y="3290694"/>
            <a:ext cx="2416401" cy="1886747"/>
            <a:chOff x="7228184" y="3531828"/>
            <a:chExt cx="2416401" cy="1886747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B6DD387-B79C-6FEE-1191-7B3C7219F6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858" y="3531828"/>
              <a:ext cx="1486676" cy="1486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857FB77-CE4C-0824-E5A3-F972B5D21C3B}"/>
                </a:ext>
              </a:extLst>
            </p:cNvPr>
            <p:cNvGrpSpPr/>
            <p:nvPr/>
          </p:nvGrpSpPr>
          <p:grpSpPr>
            <a:xfrm>
              <a:off x="7228184" y="3559710"/>
              <a:ext cx="2416401" cy="1858865"/>
              <a:chOff x="6171581" y="2665344"/>
              <a:chExt cx="2165926" cy="823473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650B9E48-E7DC-2879-7AA5-4CD338281D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363" t="88588" r="26775" b="1432"/>
              <a:stretch/>
            </p:blipFill>
            <p:spPr bwMode="auto">
              <a:xfrm>
                <a:off x="6622345" y="3329978"/>
                <a:ext cx="1264396" cy="158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9611A2-22F9-7266-FE69-8F1DBDC42C6D}"/>
                  </a:ext>
                </a:extLst>
              </p:cNvPr>
              <p:cNvSpPr/>
              <p:nvPr/>
            </p:nvSpPr>
            <p:spPr>
              <a:xfrm>
                <a:off x="6171581" y="2665344"/>
                <a:ext cx="2165926" cy="723474"/>
              </a:xfrm>
              <a:prstGeom prst="rect">
                <a:avLst/>
              </a:prstGeom>
              <a:gradFill flip="none" rotWithShape="1">
                <a:gsLst>
                  <a:gs pos="0">
                    <a:srgbClr val="B3CAFC"/>
                  </a:gs>
                  <a:gs pos="46000">
                    <a:srgbClr val="3B5B85"/>
                  </a:gs>
                  <a:gs pos="100000">
                    <a:srgbClr val="2A3A4A"/>
                  </a:gs>
                </a:gsLst>
                <a:path path="circle">
                  <a:fillToRect l="50000" t="130000" r="50000" b="-30000"/>
                </a:path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EBEAF4-0455-C13D-A430-44072B8F3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1076" y="3769003"/>
              <a:ext cx="1410616" cy="1410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D166C4-B228-0F56-E1A9-F6ABBE244847}"/>
                </a:ext>
              </a:extLst>
            </p:cNvPr>
            <p:cNvSpPr txBox="1"/>
            <p:nvPr/>
          </p:nvSpPr>
          <p:spPr>
            <a:xfrm>
              <a:off x="7291130" y="3531828"/>
              <a:ext cx="2290505" cy="468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200" b="1" dirty="0">
                  <a:solidFill>
                    <a:srgbClr val="FFFF00"/>
                  </a:solidFill>
                </a:rPr>
                <a:t>OneWorld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415414A3-C595-9D68-AC6B-CE4468976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Solution: World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56293-BE72-948E-F941-9A01D7100126}"/>
              </a:ext>
            </a:extLst>
          </p:cNvPr>
          <p:cNvSpPr txBox="1"/>
          <p:nvPr/>
        </p:nvSpPr>
        <p:spPr>
          <a:xfrm>
            <a:off x="724561" y="1501681"/>
            <a:ext cx="1074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 world model provides an RL environment to train robot policies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4C002E-0A32-E2DA-D3C6-3F43C2A53222}"/>
              </a:ext>
            </a:extLst>
          </p:cNvPr>
          <p:cNvGrpSpPr/>
          <p:nvPr/>
        </p:nvGrpSpPr>
        <p:grpSpPr>
          <a:xfrm>
            <a:off x="195107" y="2967458"/>
            <a:ext cx="1938338" cy="2173604"/>
            <a:chOff x="1375842" y="1786365"/>
            <a:chExt cx="2682999" cy="30086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8EC4C6-70F3-1A08-5FBA-C6FB386194FF}"/>
                </a:ext>
              </a:extLst>
            </p:cNvPr>
            <p:cNvSpPr/>
            <p:nvPr/>
          </p:nvSpPr>
          <p:spPr>
            <a:xfrm>
              <a:off x="1375842" y="1786365"/>
              <a:ext cx="2682999" cy="3008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white robotic arm with black background&#10;&#10;AI-generated content may be incorrect.">
              <a:extLst>
                <a:ext uri="{FF2B5EF4-FFF2-40B4-BE49-F238E27FC236}">
                  <a16:creationId xmlns:a16="http://schemas.microsoft.com/office/drawing/2014/main" id="{481CD5C3-52C7-BCAA-E821-C877ACDE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8759" y="2020688"/>
              <a:ext cx="2222500" cy="25400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81FCE6-2317-89ED-878B-DD4D7DBF9EE4}"/>
              </a:ext>
            </a:extLst>
          </p:cNvPr>
          <p:cNvSpPr txBox="1"/>
          <p:nvPr/>
        </p:nvSpPr>
        <p:spPr>
          <a:xfrm>
            <a:off x="8907531" y="5426469"/>
            <a:ext cx="319648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E15759"/>
                </a:solidFill>
              </a:rPr>
              <a:t>Fail ✕</a:t>
            </a:r>
            <a:endParaRPr lang="en-US" sz="2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207873-8D16-0346-AD9F-CE32C92B7C88}"/>
              </a:ext>
            </a:extLst>
          </p:cNvPr>
          <p:cNvSpPr txBox="1"/>
          <p:nvPr/>
        </p:nvSpPr>
        <p:spPr>
          <a:xfrm>
            <a:off x="9602949" y="5840387"/>
            <a:ext cx="19714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6AA84F"/>
                </a:solidFill>
                <a:cs typeface="Arial" panose="020B0604020202020204" pitchFamily="34" charset="0"/>
              </a:rPr>
              <a:t>Success</a:t>
            </a:r>
            <a:r>
              <a:rPr lang="en-US" sz="2200" dirty="0">
                <a:solidFill>
                  <a:srgbClr val="6AA84F"/>
                </a:solidFill>
              </a:rPr>
              <a:t> </a:t>
            </a:r>
            <a:r>
              <a:rPr lang="en-US" sz="2200" b="1" dirty="0">
                <a:solidFill>
                  <a:srgbClr val="6AA84F"/>
                </a:solidFill>
              </a:rPr>
              <a:t>✓</a:t>
            </a:r>
            <a:endParaRPr lang="en-US" sz="2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6BFF19-B74A-96C7-DDE9-756D73E8D7DF}"/>
              </a:ext>
            </a:extLst>
          </p:cNvPr>
          <p:cNvCxnSpPr>
            <a:cxnSpLocks/>
          </p:cNvCxnSpPr>
          <p:nvPr/>
        </p:nvCxnSpPr>
        <p:spPr>
          <a:xfrm>
            <a:off x="9738847" y="4680342"/>
            <a:ext cx="0" cy="48418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FFC6BAE-5C76-2A74-231C-66B39FEAA758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164276" y="5141063"/>
            <a:ext cx="7190698" cy="701621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DFD13B-FE06-86D8-D18D-712E7A8C6AB8}"/>
              </a:ext>
            </a:extLst>
          </p:cNvPr>
          <p:cNvCxnSpPr>
            <a:cxnSpLocks/>
          </p:cNvCxnSpPr>
          <p:nvPr/>
        </p:nvCxnSpPr>
        <p:spPr>
          <a:xfrm>
            <a:off x="2394933" y="3997484"/>
            <a:ext cx="589274" cy="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8373C6E2-07FF-A6E3-3B60-EF49E1AE63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07894" y="3279620"/>
                <a:ext cx="1573397" cy="594846"/>
              </a:xfrm>
            </p:spPr>
            <p:txBody>
              <a:bodyPr anchor="ctr" anchorCtr="0"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8373C6E2-07FF-A6E3-3B60-EF49E1AE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7894" y="3279620"/>
                <a:ext cx="1573397" cy="594846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C3F7246-4919-9A5C-9C2D-20B3EEAA616C}"/>
              </a:ext>
            </a:extLst>
          </p:cNvPr>
          <p:cNvSpPr txBox="1">
            <a:spLocks/>
          </p:cNvSpPr>
          <p:nvPr/>
        </p:nvSpPr>
        <p:spPr>
          <a:xfrm>
            <a:off x="3348749" y="5810215"/>
            <a:ext cx="3211145" cy="77936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/>
              <a:t>Reinforcement learning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B8515A6-4210-8783-93CD-B1A24766C342}"/>
              </a:ext>
            </a:extLst>
          </p:cNvPr>
          <p:cNvSpPr/>
          <p:nvPr/>
        </p:nvSpPr>
        <p:spPr>
          <a:xfrm>
            <a:off x="8445671" y="5177441"/>
            <a:ext cx="1293176" cy="1337570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solidFill>
              <a:srgbClr val="008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</a:rPr>
              <a:t>Reward Model</a:t>
            </a:r>
          </a:p>
        </p:txBody>
      </p:sp>
    </p:spTree>
    <p:extLst>
      <p:ext uri="{BB962C8B-B14F-4D97-AF65-F5344CB8AC3E}">
        <p14:creationId xmlns:p14="http://schemas.microsoft.com/office/powerpoint/2010/main" val="320170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97ED4-EA0F-B012-D030-727B9E9E2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4578-A055-49C8-DF19-F5EB73520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Tech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306AA-4D8F-03E3-EB04-EE46B13393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701021"/>
          </a:xfrm>
        </p:spPr>
        <p:txBody>
          <a:bodyPr>
            <a:normAutofit/>
          </a:bodyPr>
          <a:lstStyle/>
          <a:p>
            <a:r>
              <a:rPr lang="en-US" sz="3500" dirty="0"/>
              <a:t>Pretraining the Best World Model</a:t>
            </a:r>
          </a:p>
        </p:txBody>
      </p:sp>
    </p:spTree>
    <p:extLst>
      <p:ext uri="{BB962C8B-B14F-4D97-AF65-F5344CB8AC3E}">
        <p14:creationId xmlns:p14="http://schemas.microsoft.com/office/powerpoint/2010/main" val="602379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6035</TotalTime>
  <Words>714</Words>
  <Application>Microsoft Macintosh PowerPoint</Application>
  <PresentationFormat>Widescreen</PresentationFormat>
  <Paragraphs>136</Paragraphs>
  <Slides>23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Office Theme</vt:lpstr>
      <vt:lpstr>OneWorld AI</vt:lpstr>
      <vt:lpstr>The Post-Training Gap</vt:lpstr>
      <vt:lpstr>The Post-Training Gap</vt:lpstr>
      <vt:lpstr>The Post-Training Gap</vt:lpstr>
      <vt:lpstr>Why is Physical Post-Training Hard</vt:lpstr>
      <vt:lpstr>Our Solution: World Model</vt:lpstr>
      <vt:lpstr>Our Solution: World Model</vt:lpstr>
      <vt:lpstr>Our Solution: World Model</vt:lpstr>
      <vt:lpstr>The Tech</vt:lpstr>
      <vt:lpstr>Scaling World Model Pretraining Data</vt:lpstr>
      <vt:lpstr>Scaling World Model Parameters</vt:lpstr>
      <vt:lpstr>Building RL Infrastructure</vt:lpstr>
      <vt:lpstr>Demos</vt:lpstr>
      <vt:lpstr>Task Creation in Our World Model</vt:lpstr>
      <vt:lpstr>Task Creation in Our World Model</vt:lpstr>
      <vt:lpstr>RL Training in Our World Model</vt:lpstr>
      <vt:lpstr>RL Training in Our World Model</vt:lpstr>
      <vt:lpstr>Simulating Human(oid) Interactions</vt:lpstr>
      <vt:lpstr>Summary</vt:lpstr>
      <vt:lpstr>Business: World Model and Infrastructure as a Service</vt:lpstr>
      <vt:lpstr>Why We Will Win</vt:lpstr>
      <vt:lpstr>Why the Team</vt:lpstr>
      <vt:lpstr>Ask &amp; Vision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Mengjiao Yang</dc:creator>
  <cp:lastModifiedBy>Mengjiao Yang</cp:lastModifiedBy>
  <cp:revision>49</cp:revision>
  <dcterms:created xsi:type="dcterms:W3CDTF">2026-01-17T23:13:52Z</dcterms:created>
  <dcterms:modified xsi:type="dcterms:W3CDTF">2026-01-24T21:53:47Z</dcterms:modified>
</cp:coreProperties>
</file>